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7" r:id="rId3"/>
    <p:sldId id="268" r:id="rId4"/>
    <p:sldId id="279" r:id="rId5"/>
    <p:sldId id="274" r:id="rId6"/>
    <p:sldId id="269" r:id="rId7"/>
    <p:sldId id="257" r:id="rId8"/>
    <p:sldId id="259" r:id="rId9"/>
    <p:sldId id="278" r:id="rId10"/>
    <p:sldId id="264" r:id="rId11"/>
    <p:sldId id="277" r:id="rId12"/>
    <p:sldId id="273" r:id="rId13"/>
    <p:sldId id="275" r:id="rId14"/>
    <p:sldId id="271" r:id="rId15"/>
    <p:sldId id="280"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47" autoAdjust="0"/>
  </p:normalViewPr>
  <p:slideViewPr>
    <p:cSldViewPr>
      <p:cViewPr varScale="1">
        <p:scale>
          <a:sx n="42" d="100"/>
          <a:sy n="42" d="100"/>
        </p:scale>
        <p:origin x="128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77A5C-13CE-405B-9A4F-15816AC080D6}" type="datetimeFigureOut">
              <a:rPr lang="en-US" smtClean="0"/>
              <a:t>3/12/2015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FB05C-F459-4BBF-905A-FD159FCC51DC}" type="slidenum">
              <a:rPr lang="en-US" smtClean="0"/>
              <a:t>‹#›</a:t>
            </a:fld>
            <a:endParaRPr lang="en-US"/>
          </a:p>
        </p:txBody>
      </p:sp>
    </p:spTree>
    <p:extLst>
      <p:ext uri="{BB962C8B-B14F-4D97-AF65-F5344CB8AC3E}">
        <p14:creationId xmlns:p14="http://schemas.microsoft.com/office/powerpoint/2010/main" val="12404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CE69D-5D55-4BFC-84C0-24BE2A5C312C}" type="slidenum">
              <a:rPr lang="en-US" altLang="en-US"/>
              <a:pPr/>
              <a:t>3</a:t>
            </a:fld>
            <a:endParaRPr lang="en-US" altLang="en-US"/>
          </a:p>
        </p:txBody>
      </p:sp>
      <p:sp>
        <p:nvSpPr>
          <p:cNvPr id="50178" name="Rectangle 2"/>
          <p:cNvSpPr>
            <a:spLocks noGrp="1" noRot="1" noChangeAspect="1" noChangeArrowheads="1" noTextEdit="1"/>
          </p:cNvSpPr>
          <p:nvPr>
            <p:ph type="sldImg"/>
          </p:nvPr>
        </p:nvSpPr>
        <p:spPr>
          <a:xfrm>
            <a:off x="2222500" y="228600"/>
            <a:ext cx="2336800" cy="1752600"/>
          </a:xfrm>
          <a:ln/>
        </p:spPr>
      </p:sp>
      <p:sp>
        <p:nvSpPr>
          <p:cNvPr id="50179" name="Rectangle 3"/>
          <p:cNvSpPr>
            <a:spLocks noGrp="1" noChangeArrowheads="1"/>
          </p:cNvSpPr>
          <p:nvPr>
            <p:ph type="body" idx="1"/>
          </p:nvPr>
        </p:nvSpPr>
        <p:spPr>
          <a:xfrm>
            <a:off x="228600" y="2057400"/>
            <a:ext cx="6248400" cy="4138613"/>
          </a:xfrm>
        </p:spPr>
        <p:txBody>
          <a:bodyPr/>
          <a:lstStyle/>
          <a:p>
            <a:pPr marL="228600" indent="-228600">
              <a:lnSpc>
                <a:spcPct val="90000"/>
              </a:lnSpc>
            </a:pPr>
            <a:r>
              <a:rPr lang="en-US" altLang="en-US" sz="1000" dirty="0" smtClean="0">
                <a:latin typeface="Arial Narrow" panose="020B0606020202030204" pitchFamily="34" charset="0"/>
              </a:rPr>
              <a:t>I </a:t>
            </a:r>
            <a:r>
              <a:rPr lang="en-US" altLang="en-US" sz="1000" dirty="0">
                <a:latin typeface="Arial Narrow" panose="020B0606020202030204" pitchFamily="34" charset="0"/>
              </a:rPr>
              <a:t>think a very useful tool in thinking about our work as educators is </a:t>
            </a:r>
            <a:r>
              <a:rPr lang="en-US" altLang="en-US" sz="1400" b="1" dirty="0">
                <a:solidFill>
                  <a:schemeClr val="accent1"/>
                </a:solidFill>
                <a:latin typeface="Arial Narrow" panose="020B0606020202030204" pitchFamily="34" charset="0"/>
              </a:rPr>
              <a:t>Merrill </a:t>
            </a:r>
            <a:r>
              <a:rPr lang="en-US" altLang="en-US" sz="1400" b="1" dirty="0" err="1">
                <a:solidFill>
                  <a:schemeClr val="accent1"/>
                </a:solidFill>
                <a:latin typeface="Arial Narrow" panose="020B0606020202030204" pitchFamily="34" charset="0"/>
              </a:rPr>
              <a:t>Ewart’s</a:t>
            </a:r>
            <a:r>
              <a:rPr lang="en-US" altLang="en-US" sz="1400" b="1" dirty="0">
                <a:solidFill>
                  <a:schemeClr val="accent1"/>
                </a:solidFill>
                <a:latin typeface="Arial Narrow" panose="020B0606020202030204" pitchFamily="34" charset="0"/>
              </a:rPr>
              <a:t> </a:t>
            </a:r>
            <a:r>
              <a:rPr lang="en-US" altLang="en-US" sz="1000" dirty="0">
                <a:latin typeface="Arial Narrow" panose="020B0606020202030204" pitchFamily="34" charset="0"/>
              </a:rPr>
              <a:t>model of the Educational Process. I think understanding this model is </a:t>
            </a:r>
            <a:r>
              <a:rPr lang="en-US" altLang="en-US" sz="1000" b="1" dirty="0">
                <a:latin typeface="Arial Narrow" panose="020B0606020202030204" pitchFamily="34" charset="0"/>
              </a:rPr>
              <a:t>FOUNDATIONAL</a:t>
            </a:r>
            <a:r>
              <a:rPr lang="en-US" altLang="en-US" sz="1000" dirty="0">
                <a:latin typeface="Arial Narrow" panose="020B0606020202030204" pitchFamily="34" charset="0"/>
              </a:rPr>
              <a:t> to examining our role and mission as educators.  It provides a mechanism to sort or categorize our work.</a:t>
            </a:r>
          </a:p>
          <a:p>
            <a:pPr marL="228600" indent="-228600">
              <a:lnSpc>
                <a:spcPct val="90000"/>
              </a:lnSpc>
            </a:pPr>
            <a:r>
              <a:rPr lang="en-US" altLang="en-US" sz="1000" dirty="0" smtClean="0">
                <a:latin typeface="Arial Narrow" panose="020B0606020202030204" pitchFamily="34" charset="0"/>
              </a:rPr>
              <a:t>Here </a:t>
            </a:r>
            <a:r>
              <a:rPr lang="en-US" altLang="en-US" sz="1000" dirty="0">
                <a:latin typeface="Arial Narrow" panose="020B0606020202030204" pitchFamily="34" charset="0"/>
              </a:rPr>
              <a:t>is the model (Click to go through chart)   </a:t>
            </a:r>
          </a:p>
          <a:p>
            <a:pPr marL="228600" indent="-228600">
              <a:lnSpc>
                <a:spcPct val="90000"/>
              </a:lnSpc>
            </a:pPr>
            <a:endParaRPr lang="en-US" altLang="en-US" sz="1000" dirty="0">
              <a:latin typeface="Arial Narrow" panose="020B0606020202030204" pitchFamily="34" charset="0"/>
            </a:endParaRPr>
          </a:p>
          <a:p>
            <a:pPr marL="228600" indent="-228600">
              <a:lnSpc>
                <a:spcPct val="90000"/>
              </a:lnSpc>
              <a:buFontTx/>
              <a:buAutoNum type="arabicPeriod"/>
            </a:pPr>
            <a:r>
              <a:rPr lang="en-US" altLang="en-US" sz="1000" b="1" dirty="0">
                <a:latin typeface="Arial Narrow" panose="020B0606020202030204" pitchFamily="34" charset="0"/>
              </a:rPr>
              <a:t>Information</a:t>
            </a:r>
            <a:r>
              <a:rPr lang="en-US" altLang="en-US" sz="1000" dirty="0">
                <a:latin typeface="Arial Narrow" panose="020B0606020202030204" pitchFamily="34" charset="0"/>
              </a:rPr>
              <a:t> or Service – “We respond when asked” - low on content sophistication and low on process. Our response might involve:</a:t>
            </a:r>
          </a:p>
          <a:p>
            <a:pPr marL="228600" indent="-228600">
              <a:lnSpc>
                <a:spcPct val="90000"/>
              </a:lnSpc>
            </a:pPr>
            <a:r>
              <a:rPr lang="en-US" altLang="en-US" sz="1000" dirty="0">
                <a:latin typeface="Arial Narrow" panose="020B0606020202030204" pitchFamily="34" charset="0"/>
              </a:rPr>
              <a:t>		Prescribing</a:t>
            </a:r>
          </a:p>
          <a:p>
            <a:pPr marL="571500" lvl="1" indent="-228600">
              <a:lnSpc>
                <a:spcPct val="90000"/>
              </a:lnSpc>
            </a:pPr>
            <a:r>
              <a:rPr lang="en-US" altLang="en-US" sz="1000" dirty="0">
                <a:latin typeface="Arial Narrow" panose="020B0606020202030204" pitchFamily="34" charset="0"/>
              </a:rPr>
              <a:t>		Diagnosing</a:t>
            </a:r>
          </a:p>
          <a:p>
            <a:pPr marL="571500" lvl="1" indent="-228600">
              <a:lnSpc>
                <a:spcPct val="90000"/>
              </a:lnSpc>
            </a:pPr>
            <a:r>
              <a:rPr lang="en-US" altLang="en-US" sz="1000" dirty="0">
                <a:latin typeface="Arial Narrow" panose="020B0606020202030204" pitchFamily="34" charset="0"/>
              </a:rPr>
              <a:t>		Informing</a:t>
            </a:r>
          </a:p>
          <a:p>
            <a:pPr marL="571500" lvl="1" indent="-228600">
              <a:lnSpc>
                <a:spcPct val="90000"/>
              </a:lnSpc>
            </a:pPr>
            <a:r>
              <a:rPr lang="en-US" altLang="en-US" sz="1000" dirty="0">
                <a:latin typeface="Arial Narrow" panose="020B0606020202030204" pitchFamily="34" charset="0"/>
              </a:rPr>
              <a:t>		Committee service</a:t>
            </a:r>
          </a:p>
          <a:p>
            <a:pPr marL="571500" lvl="1" indent="-228600">
              <a:lnSpc>
                <a:spcPct val="90000"/>
              </a:lnSpc>
            </a:pPr>
            <a:r>
              <a:rPr lang="en-US" altLang="en-US" sz="1000" dirty="0">
                <a:latin typeface="Arial Narrow" panose="020B0606020202030204" pitchFamily="34" charset="0"/>
              </a:rPr>
              <a:t>Requests might be repetitive in nature. The response may be face to face, by phone, meetings, bulletins, or Web.  We should be able to use technology to cover more of these demands in the future and reduce the demand on human time.</a:t>
            </a:r>
          </a:p>
          <a:p>
            <a:pPr marL="228600" indent="-228600">
              <a:lnSpc>
                <a:spcPct val="90000"/>
              </a:lnSpc>
            </a:pPr>
            <a:r>
              <a:rPr lang="en-US" altLang="en-US" sz="1000" b="1" dirty="0">
                <a:latin typeface="Arial Narrow" panose="020B0606020202030204" pitchFamily="34" charset="0"/>
              </a:rPr>
              <a:t>2.</a:t>
            </a:r>
            <a:r>
              <a:rPr lang="en-US" altLang="en-US" sz="1000" dirty="0">
                <a:latin typeface="Arial Narrow" panose="020B0606020202030204" pitchFamily="34" charset="0"/>
              </a:rPr>
              <a:t>  </a:t>
            </a:r>
            <a:r>
              <a:rPr lang="en-US" altLang="en-US" sz="1000" b="1" dirty="0">
                <a:latin typeface="Arial Narrow" panose="020B0606020202030204" pitchFamily="34" charset="0"/>
              </a:rPr>
              <a:t>Content Transmission</a:t>
            </a:r>
            <a:r>
              <a:rPr lang="en-US" altLang="en-US" sz="1000" dirty="0">
                <a:latin typeface="Arial Narrow" panose="020B0606020202030204" pitchFamily="34" charset="0"/>
              </a:rPr>
              <a:t>, also called technology transfer - higher on content sophistication and yet low in process inputs.  It may involve:</a:t>
            </a:r>
          </a:p>
          <a:p>
            <a:pPr marL="228600" indent="-228600">
              <a:lnSpc>
                <a:spcPct val="90000"/>
              </a:lnSpc>
            </a:pPr>
            <a:r>
              <a:rPr lang="en-US" altLang="en-US" sz="1000" dirty="0">
                <a:latin typeface="Arial Narrow" panose="020B0606020202030204" pitchFamily="34" charset="0"/>
              </a:rPr>
              <a:t>		Demonstrating</a:t>
            </a:r>
          </a:p>
          <a:p>
            <a:pPr marL="571500" lvl="1" indent="-228600">
              <a:lnSpc>
                <a:spcPct val="90000"/>
              </a:lnSpc>
            </a:pPr>
            <a:r>
              <a:rPr lang="en-US" altLang="en-US" sz="1000" dirty="0">
                <a:latin typeface="Arial Narrow" panose="020B0606020202030204" pitchFamily="34" charset="0"/>
              </a:rPr>
              <a:t>		Transmitting</a:t>
            </a:r>
          </a:p>
          <a:p>
            <a:pPr marL="571500" lvl="1" indent="-228600">
              <a:lnSpc>
                <a:spcPct val="90000"/>
              </a:lnSpc>
            </a:pPr>
            <a:r>
              <a:rPr lang="en-US" altLang="en-US" sz="1000" dirty="0">
                <a:latin typeface="Arial Narrow" panose="020B0606020202030204" pitchFamily="34" charset="0"/>
              </a:rPr>
              <a:t>		Publishing</a:t>
            </a:r>
          </a:p>
          <a:p>
            <a:pPr marL="571500" lvl="1" indent="-228600">
              <a:lnSpc>
                <a:spcPct val="90000"/>
              </a:lnSpc>
            </a:pPr>
            <a:r>
              <a:rPr lang="en-US" altLang="en-US" sz="1000" dirty="0">
                <a:latin typeface="Arial Narrow" panose="020B0606020202030204" pitchFamily="34" charset="0"/>
              </a:rPr>
              <a:t>		Instructing</a:t>
            </a:r>
          </a:p>
          <a:p>
            <a:pPr marL="571500" lvl="1" indent="-228600">
              <a:lnSpc>
                <a:spcPct val="90000"/>
              </a:lnSpc>
            </a:pPr>
            <a:r>
              <a:rPr lang="en-US" altLang="en-US" sz="1000" dirty="0">
                <a:latin typeface="Arial Narrow" panose="020B0606020202030204" pitchFamily="34" charset="0"/>
              </a:rPr>
              <a:t>Modes of delivery might be a meeting series, classes, distance learning, a series of videotapes and readings, etc. It builds on a base of knowledge with sequential learning implied.</a:t>
            </a:r>
          </a:p>
          <a:p>
            <a:pPr marL="228600" indent="-228600">
              <a:lnSpc>
                <a:spcPct val="90000"/>
              </a:lnSpc>
            </a:pPr>
            <a:r>
              <a:rPr lang="en-US" altLang="en-US" sz="1000" b="1" dirty="0">
                <a:latin typeface="Arial Narrow" panose="020B0606020202030204" pitchFamily="34" charset="0"/>
              </a:rPr>
              <a:t>3.</a:t>
            </a:r>
            <a:r>
              <a:rPr lang="en-US" altLang="en-US" sz="1000" dirty="0">
                <a:latin typeface="Arial Narrow" panose="020B0606020202030204" pitchFamily="34" charset="0"/>
              </a:rPr>
              <a:t> </a:t>
            </a:r>
            <a:r>
              <a:rPr lang="en-US" altLang="en-US" sz="1000" b="1" dirty="0">
                <a:latin typeface="Arial Narrow" panose="020B0606020202030204" pitchFamily="34" charset="0"/>
              </a:rPr>
              <a:t>Facilitation – </a:t>
            </a:r>
            <a:r>
              <a:rPr lang="en-US" altLang="en-US" sz="1000" dirty="0">
                <a:latin typeface="Arial Narrow" panose="020B0606020202030204" pitchFamily="34" charset="0"/>
              </a:rPr>
              <a:t>higher on process inputs and lower on content demand</a:t>
            </a:r>
            <a:endParaRPr lang="en-US" altLang="en-US" sz="1000" b="1" dirty="0">
              <a:latin typeface="Arial Narrow" panose="020B0606020202030204" pitchFamily="34" charset="0"/>
            </a:endParaRPr>
          </a:p>
          <a:p>
            <a:pPr marL="228600" indent="-228600">
              <a:lnSpc>
                <a:spcPct val="90000"/>
              </a:lnSpc>
            </a:pPr>
            <a:r>
              <a:rPr lang="en-US" altLang="en-US" sz="1000" b="1" dirty="0">
                <a:latin typeface="Arial Narrow" panose="020B0606020202030204" pitchFamily="34" charset="0"/>
              </a:rPr>
              <a:t>    </a:t>
            </a:r>
            <a:r>
              <a:rPr lang="en-US" altLang="en-US" sz="1000" dirty="0">
                <a:latin typeface="Arial Narrow" panose="020B0606020202030204" pitchFamily="34" charset="0"/>
              </a:rPr>
              <a:t>A facilitator must be skilled in facilitation or process skills but is not required to have content sophistication in the subject matter being  discussed to be effective in supporting the group.</a:t>
            </a:r>
            <a:endParaRPr lang="en-US" altLang="en-US" sz="1000" b="1" dirty="0">
              <a:latin typeface="Arial Narrow" panose="020B0606020202030204" pitchFamily="34" charset="0"/>
            </a:endParaRPr>
          </a:p>
          <a:p>
            <a:pPr marL="912813" lvl="2" indent="-227013">
              <a:lnSpc>
                <a:spcPct val="90000"/>
              </a:lnSpc>
            </a:pPr>
            <a:r>
              <a:rPr lang="en-US" altLang="en-US" sz="1000" dirty="0">
                <a:latin typeface="Arial Narrow" panose="020B0606020202030204" pitchFamily="34" charset="0"/>
              </a:rPr>
              <a:t>	  Probing  learning needs / issues</a:t>
            </a:r>
          </a:p>
          <a:p>
            <a:pPr marL="1027113" lvl="3">
              <a:lnSpc>
                <a:spcPct val="90000"/>
              </a:lnSpc>
            </a:pPr>
            <a:r>
              <a:rPr lang="en-US" altLang="en-US" sz="1000" dirty="0">
                <a:latin typeface="Arial Narrow" panose="020B0606020202030204" pitchFamily="34" charset="0"/>
              </a:rPr>
              <a:t>Debating / arbitrating</a:t>
            </a:r>
          </a:p>
          <a:p>
            <a:pPr marL="1027113" lvl="3">
              <a:lnSpc>
                <a:spcPct val="90000"/>
              </a:lnSpc>
            </a:pPr>
            <a:r>
              <a:rPr lang="en-US" altLang="en-US" sz="1000" dirty="0">
                <a:latin typeface="Arial Narrow" panose="020B0606020202030204" pitchFamily="34" charset="0"/>
              </a:rPr>
              <a:t>Planning / evaluating</a:t>
            </a:r>
          </a:p>
          <a:p>
            <a:pPr marL="1027113" lvl="3">
              <a:lnSpc>
                <a:spcPct val="90000"/>
              </a:lnSpc>
            </a:pPr>
            <a:r>
              <a:rPr lang="en-US" altLang="en-US" sz="1000" dirty="0">
                <a:latin typeface="Arial Narrow" panose="020B0606020202030204" pitchFamily="34" charset="0"/>
              </a:rPr>
              <a:t>Documenting</a:t>
            </a:r>
            <a:endParaRPr lang="en-US" altLang="en-US" sz="1000" dirty="0">
              <a:solidFill>
                <a:schemeClr val="accent1"/>
              </a:solidFill>
              <a:latin typeface="Arial Narrow" panose="020B0606020202030204" pitchFamily="34" charset="0"/>
            </a:endParaRPr>
          </a:p>
          <a:p>
            <a:pPr marL="228600" indent="-228600">
              <a:lnSpc>
                <a:spcPct val="90000"/>
              </a:lnSpc>
            </a:pPr>
            <a:r>
              <a:rPr lang="en-US" altLang="en-US" sz="1000" b="1" dirty="0">
                <a:latin typeface="Arial Narrow" panose="020B0606020202030204" pitchFamily="34" charset="0"/>
              </a:rPr>
              <a:t>4. Transformational Education or Learning – </a:t>
            </a:r>
            <a:r>
              <a:rPr lang="en-US" altLang="en-US" sz="1000" dirty="0">
                <a:latin typeface="Arial Narrow" panose="020B0606020202030204" pitchFamily="34" charset="0"/>
              </a:rPr>
              <a:t>High blend of process and content skills and focus</a:t>
            </a:r>
          </a:p>
          <a:p>
            <a:pPr marL="228600" indent="-228600">
              <a:lnSpc>
                <a:spcPct val="90000"/>
              </a:lnSpc>
            </a:pPr>
            <a:r>
              <a:rPr lang="en-US" altLang="en-US" sz="1000" dirty="0">
                <a:latin typeface="Arial Narrow" panose="020B0606020202030204" pitchFamily="34" charset="0"/>
              </a:rPr>
              <a:t>Transformational Education requires a blend of facilitation and content transmission to solve complex problems.  These are typically problems we can’t answer by handing out a bulletin or holding a couple of meetings or workshops.  They are often issue-laden and represent interests held by a variety of stakeholders.</a:t>
            </a:r>
          </a:p>
          <a:p>
            <a:pPr marL="228600" indent="-228600">
              <a:lnSpc>
                <a:spcPct val="90000"/>
              </a:lnSpc>
            </a:pPr>
            <a:endParaRPr lang="en-US" altLang="en-US" sz="1000" dirty="0">
              <a:latin typeface="Arial Narrow" panose="020B0606020202030204" pitchFamily="34" charset="0"/>
            </a:endParaRPr>
          </a:p>
          <a:p>
            <a:pPr marL="228600" indent="-228600">
              <a:lnSpc>
                <a:spcPct val="90000"/>
              </a:lnSpc>
            </a:pPr>
            <a:r>
              <a:rPr lang="en-US" altLang="en-US" sz="1000" dirty="0">
                <a:latin typeface="Arial Narrow" panose="020B0606020202030204" pitchFamily="34" charset="0"/>
              </a:rPr>
              <a:t>(Click) As we become involved in transformational education, (click) the relationship becomes increasingly important. We need to build relationships/community among educators, stakeholders and clientele in order </a:t>
            </a:r>
            <a:r>
              <a:rPr lang="en-US" altLang="en-US" sz="1000" dirty="0">
                <a:latin typeface="Arial Narrow" panose="020B0606020202030204" pitchFamily="34" charset="0"/>
                <a:cs typeface="Times New Roman" panose="02020603050405020304" pitchFamily="18" charset="0"/>
              </a:rPr>
              <a:t>to generate and apply knowledge (Click) which is a key hallmark of scholarship</a:t>
            </a:r>
            <a:r>
              <a:rPr lang="en-US" altLang="en-US" sz="1000" b="1" dirty="0">
                <a:latin typeface="Arial Narrow" panose="020B0606020202030204" pitchFamily="34" charset="0"/>
                <a:cs typeface="Times New Roman" panose="02020603050405020304" pitchFamily="18" charset="0"/>
              </a:rPr>
              <a:t>.  </a:t>
            </a:r>
            <a:r>
              <a:rPr lang="en-US" altLang="en-US" sz="1000" dirty="0">
                <a:latin typeface="Arial Narrow" panose="020B0606020202030204" pitchFamily="34" charset="0"/>
                <a:cs typeface="Times New Roman" panose="02020603050405020304" pitchFamily="18" charset="0"/>
              </a:rPr>
              <a:t>Scholarship can involve research  (scholarship of discovery), network building (scholarship of integration),and program evaluation (scholarship of application) and all of the various combinations of these types.(Click) Extension educators must value and participate in these types of scholarship in order to embrace their membership and participation in the community of scholars represented by the University</a:t>
            </a:r>
            <a:endParaRPr lang="en-US" altLang="en-US" sz="1000" dirty="0">
              <a:latin typeface="Arial Narrow" panose="020B0606020202030204" pitchFamily="34" charset="0"/>
            </a:endParaRPr>
          </a:p>
          <a:p>
            <a:pPr marL="228600" indent="-228600">
              <a:lnSpc>
                <a:spcPct val="90000"/>
              </a:lnSpc>
            </a:pPr>
            <a:r>
              <a:rPr lang="en-US" altLang="en-US" sz="1000" dirty="0">
                <a:latin typeface="Arial Narrow" panose="020B0606020202030204" pitchFamily="34" charset="0"/>
              </a:rPr>
              <a:t>Can we agree that this model is the base we want to build from in examining our work as Extension educators?</a:t>
            </a:r>
          </a:p>
          <a:p>
            <a:pPr marL="228600" indent="-228600">
              <a:lnSpc>
                <a:spcPct val="90000"/>
              </a:lnSpc>
            </a:pPr>
            <a:endParaRPr lang="en-US" altLang="en-US" sz="1000" dirty="0">
              <a:latin typeface="Arial Narrow" panose="020B0606020202030204" pitchFamily="34" charset="0"/>
            </a:endParaRPr>
          </a:p>
          <a:p>
            <a:pPr marL="228600" indent="-228600">
              <a:lnSpc>
                <a:spcPct val="90000"/>
              </a:lnSpc>
            </a:pPr>
            <a:endParaRPr lang="en-US" altLang="en-US" sz="1000" dirty="0">
              <a:latin typeface="Arial Narrow" panose="020B0606020202030204" pitchFamily="34" charset="0"/>
            </a:endParaRPr>
          </a:p>
        </p:txBody>
      </p:sp>
    </p:spTree>
    <p:extLst>
      <p:ext uri="{BB962C8B-B14F-4D97-AF65-F5344CB8AC3E}">
        <p14:creationId xmlns:p14="http://schemas.microsoft.com/office/powerpoint/2010/main" val="52509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9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Defining a Transformational Education Model for the Engaged University</a:t>
            </a:r>
          </a:p>
          <a:p>
            <a:pPr marL="228600" marR="0" indent="-228600" algn="l" defTabSz="914400" rtl="0" eaLnBrk="1" fontAlgn="auto" latinLnBrk="0" hangingPunct="1">
              <a:lnSpc>
                <a:spcPct val="9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Journal</a:t>
            </a:r>
            <a:r>
              <a:rPr lang="en-US" sz="1200" b="1" i="0" kern="1200" baseline="0" dirty="0" smtClean="0">
                <a:solidFill>
                  <a:schemeClr val="tx1"/>
                </a:solidFill>
                <a:effectLst/>
                <a:latin typeface="+mn-lt"/>
                <a:ea typeface="+mn-ea"/>
                <a:cs typeface="+mn-cs"/>
              </a:rPr>
              <a:t> of Extension</a:t>
            </a:r>
          </a:p>
          <a:p>
            <a:pPr marL="228600" marR="0" indent="-228600" algn="l" defTabSz="914400" rtl="0" eaLnBrk="1" fontAlgn="auto" latinLnBrk="0" hangingPunct="1">
              <a:lnSpc>
                <a:spcPct val="9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http://www.joe.org/joe/2008june/comm1p.shtml</a:t>
            </a:r>
          </a:p>
          <a:p>
            <a:pPr marL="228600" marR="0" indent="-228600" algn="l" defTabSz="914400" rtl="0" eaLnBrk="1" fontAlgn="auto" latinLnBrk="0" hangingPunct="1">
              <a:lnSpc>
                <a:spcPct val="9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June 2008</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Volume 46 Number 3</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Article Number 3COM1</a:t>
            </a:r>
          </a:p>
          <a:p>
            <a:pPr marL="228600" indent="-228600">
              <a:lnSpc>
                <a:spcPct val="90000"/>
              </a:lnSpc>
            </a:pPr>
            <a:endParaRPr lang="en-US" altLang="en-US" sz="1000" dirty="0" smtClean="0">
              <a:latin typeface="Arial Narrow" panose="020B0606020202030204" pitchFamily="34" charset="0"/>
            </a:endParaRPr>
          </a:p>
          <a:p>
            <a:pPr marL="228600" indent="-228600">
              <a:lnSpc>
                <a:spcPct val="90000"/>
              </a:lnSpc>
            </a:pPr>
            <a:r>
              <a:rPr lang="en-US" sz="1200" b="1" i="1" kern="1200" dirty="0" smtClean="0">
                <a:solidFill>
                  <a:schemeClr val="tx1"/>
                </a:solidFill>
                <a:effectLst/>
                <a:latin typeface="+mn-lt"/>
                <a:ea typeface="+mn-ea"/>
                <a:cs typeface="+mn-cs"/>
              </a:rPr>
              <a:t>Abstract:</a:t>
            </a:r>
            <a:r>
              <a:rPr lang="en-US" sz="1200" b="0" i="1" kern="1200" dirty="0" smtClean="0">
                <a:solidFill>
                  <a:schemeClr val="tx1"/>
                </a:solidFill>
                <a:effectLst/>
                <a:latin typeface="+mn-lt"/>
                <a:ea typeface="+mn-ea"/>
                <a:cs typeface="+mn-cs"/>
              </a:rPr>
              <a:t> Land-grant universities and Extension programs have recently been challenged to be more effective in engaging people and communities in participatory processes that benefit the interests of those being served. The University of Wisconsin Cooperative Extension has refined and adopted a definition of Transformational Education that is now being integrated into its approaches to community-based educational program development. Significant linkages are seen between the definition and practice of Transformational Education and the Kellogg Commission's (1999) recommendations for engaged universities.</a:t>
            </a:r>
            <a:endParaRPr lang="en-US" altLang="en-US" sz="1000" dirty="0" smtClean="0">
              <a:latin typeface="Arial Narrow" panose="020B0606020202030204" pitchFamily="34" charset="0"/>
            </a:endParaRPr>
          </a:p>
          <a:p>
            <a:pPr marL="228600" indent="-228600">
              <a:lnSpc>
                <a:spcPct val="90000"/>
              </a:lnSpc>
            </a:pPr>
            <a:endParaRPr lang="en-US" altLang="en-US" sz="1000" dirty="0" smtClean="0">
              <a:latin typeface="Arial Narrow" panose="020B0606020202030204" pitchFamily="34" charset="0"/>
            </a:endParaRPr>
          </a:p>
          <a:p>
            <a:endParaRPr lang="en-US" dirty="0"/>
          </a:p>
        </p:txBody>
      </p:sp>
      <p:sp>
        <p:nvSpPr>
          <p:cNvPr id="4" name="Slide Number Placeholder 3"/>
          <p:cNvSpPr>
            <a:spLocks noGrp="1"/>
          </p:cNvSpPr>
          <p:nvPr>
            <p:ph type="sldNum" sz="quarter" idx="10"/>
          </p:nvPr>
        </p:nvSpPr>
        <p:spPr/>
        <p:txBody>
          <a:bodyPr/>
          <a:lstStyle/>
          <a:p>
            <a:fld id="{9DBFB05C-F459-4BBF-905A-FD159FCC51DC}" type="slidenum">
              <a:rPr lang="en-US" smtClean="0"/>
              <a:t>4</a:t>
            </a:fld>
            <a:endParaRPr lang="en-US"/>
          </a:p>
        </p:txBody>
      </p:sp>
    </p:spTree>
    <p:extLst>
      <p:ext uri="{BB962C8B-B14F-4D97-AF65-F5344CB8AC3E}">
        <p14:creationId xmlns:p14="http://schemas.microsoft.com/office/powerpoint/2010/main" val="2781338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seen it’s a balancing</a:t>
            </a:r>
            <a:r>
              <a:rPr lang="en-US" baseline="0" dirty="0" smtClean="0"/>
              <a:t> act between building/sustaining morale, planning for future, and accomplishing tasks.</a:t>
            </a:r>
            <a:endParaRPr lang="en-US" dirty="0"/>
          </a:p>
        </p:txBody>
      </p:sp>
      <p:sp>
        <p:nvSpPr>
          <p:cNvPr id="4" name="Slide Number Placeholder 3"/>
          <p:cNvSpPr>
            <a:spLocks noGrp="1"/>
          </p:cNvSpPr>
          <p:nvPr>
            <p:ph type="sldNum" sz="quarter" idx="10"/>
          </p:nvPr>
        </p:nvSpPr>
        <p:spPr/>
        <p:txBody>
          <a:bodyPr/>
          <a:lstStyle/>
          <a:p>
            <a:fld id="{9DBFB05C-F459-4BBF-905A-FD159FCC51DC}" type="slidenum">
              <a:rPr lang="en-US" smtClean="0"/>
              <a:t>8</a:t>
            </a:fld>
            <a:endParaRPr lang="en-US"/>
          </a:p>
        </p:txBody>
      </p:sp>
    </p:spTree>
    <p:extLst>
      <p:ext uri="{BB962C8B-B14F-4D97-AF65-F5344CB8AC3E}">
        <p14:creationId xmlns:p14="http://schemas.microsoft.com/office/powerpoint/2010/main" val="320471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seen it’s a balancing</a:t>
            </a:r>
            <a:r>
              <a:rPr lang="en-US" baseline="0" dirty="0" smtClean="0"/>
              <a:t> act between building/sustaining morale, planning for future, and accomplishing tasks.</a:t>
            </a:r>
            <a:endParaRPr lang="en-US" dirty="0"/>
          </a:p>
        </p:txBody>
      </p:sp>
      <p:sp>
        <p:nvSpPr>
          <p:cNvPr id="4" name="Slide Number Placeholder 3"/>
          <p:cNvSpPr>
            <a:spLocks noGrp="1"/>
          </p:cNvSpPr>
          <p:nvPr>
            <p:ph type="sldNum" sz="quarter" idx="10"/>
          </p:nvPr>
        </p:nvSpPr>
        <p:spPr/>
        <p:txBody>
          <a:bodyPr/>
          <a:lstStyle/>
          <a:p>
            <a:fld id="{9DBFB05C-F459-4BBF-905A-FD159FCC51DC}" type="slidenum">
              <a:rPr lang="en-US" smtClean="0"/>
              <a:t>9</a:t>
            </a:fld>
            <a:endParaRPr lang="en-US"/>
          </a:p>
        </p:txBody>
      </p:sp>
    </p:spTree>
    <p:extLst>
      <p:ext uri="{BB962C8B-B14F-4D97-AF65-F5344CB8AC3E}">
        <p14:creationId xmlns:p14="http://schemas.microsoft.com/office/powerpoint/2010/main" val="405101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there is no end because this is such a complex field!</a:t>
            </a:r>
          </a:p>
          <a:p>
            <a:endParaRPr lang="en-US" dirty="0"/>
          </a:p>
        </p:txBody>
      </p:sp>
      <p:sp>
        <p:nvSpPr>
          <p:cNvPr id="4" name="Slide Number Placeholder 3"/>
          <p:cNvSpPr>
            <a:spLocks noGrp="1"/>
          </p:cNvSpPr>
          <p:nvPr>
            <p:ph type="sldNum" sz="quarter" idx="10"/>
          </p:nvPr>
        </p:nvSpPr>
        <p:spPr/>
        <p:txBody>
          <a:bodyPr/>
          <a:lstStyle/>
          <a:p>
            <a:fld id="{9DBFB05C-F459-4BBF-905A-FD159FCC51DC}" type="slidenum">
              <a:rPr lang="en-US" smtClean="0"/>
              <a:t>11</a:t>
            </a:fld>
            <a:endParaRPr lang="en-US"/>
          </a:p>
        </p:txBody>
      </p:sp>
    </p:spTree>
    <p:extLst>
      <p:ext uri="{BB962C8B-B14F-4D97-AF65-F5344CB8AC3E}">
        <p14:creationId xmlns:p14="http://schemas.microsoft.com/office/powerpoint/2010/main" val="2423789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sz="1200" kern="1200" dirty="0" smtClean="0">
                <a:solidFill>
                  <a:schemeClr val="tx1"/>
                </a:solidFill>
                <a:effectLst/>
                <a:latin typeface="+mn-lt"/>
                <a:ea typeface="+mn-ea"/>
                <a:cs typeface="+mn-cs"/>
              </a:rPr>
              <a:t>In December of 2013, Kenosha County staff began meeting monthly to develop and implement energy-efficiency projects.  We engaged</a:t>
            </a:r>
            <a:r>
              <a:rPr lang="en-US" sz="1200" kern="1200" baseline="0" dirty="0" smtClean="0">
                <a:solidFill>
                  <a:schemeClr val="tx1"/>
                </a:solidFill>
                <a:effectLst/>
                <a:latin typeface="+mn-lt"/>
                <a:ea typeface="+mn-ea"/>
                <a:cs typeface="+mn-cs"/>
              </a:rPr>
              <a:t> external partners effectively to increase our capacity.  We learned to navigate energy efficiency programming; trusting each other’s experience and expertise, adopting more accountability for buildings and assets.  INTEGRATION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Kenosha County Detention Center and Kenosha County Center were the first Kenosha County buildings to receive a WE Energies Level II Energy Survey &amp; Analysis in August and October of 2014. Lighting was identified as one of the primary areas wherein significant savings could be made by retrofitting efficient lighting infrastructure. Public Safety Building and Brookside are next to receive assessments.  APPLICATION</a:t>
            </a:r>
          </a:p>
          <a:p>
            <a:r>
              <a:rPr lang="en-US" dirty="0" smtClean="0"/>
              <a:t>3.</a:t>
            </a:r>
            <a:r>
              <a:rPr lang="en-US" baseline="0" dirty="0" smtClean="0"/>
              <a:t>  </a:t>
            </a:r>
            <a:r>
              <a:rPr lang="en-US" dirty="0" smtClean="0"/>
              <a:t>Through a successful grant application from WI State Energy Office, Kenosha County Energy Team worked with a hired a student to document baseline energy use (benchmark), catalogue HVAC (Heating, Ventilation, Air Conditioning) inventory, and map electrical distribution systems.  Eight primary Kenosha County facilities buildings’ energy use was entered into Energy Star Portfolio Manager to be used moving forward to track changes in energy use and costs over time.  Scores reflect scale of 1-100, 75-100 being eligible for LEED certification.  INTEGRATION</a:t>
            </a:r>
          </a:p>
          <a:p>
            <a:r>
              <a:rPr lang="en-US" dirty="0" smtClean="0"/>
              <a:t>4. Kenosha County has been awarded two WI State Energy Office Planning and Implementing Clean Energy Initiatives Grants.  A 2014 energy planning to benchmark KC buildings and a 2015 grant to implement lighting upgrade projects to Light Emitting Diode (LED) bulbs.  A total of over $16,500 in State support has been awarded to Energy Team activities.  DISCOVERY/INTEGRATION</a:t>
            </a:r>
            <a:endParaRPr lang="en-US" dirty="0"/>
          </a:p>
        </p:txBody>
      </p:sp>
      <p:sp>
        <p:nvSpPr>
          <p:cNvPr id="4" name="Slide Number Placeholder 3"/>
          <p:cNvSpPr>
            <a:spLocks noGrp="1"/>
          </p:cNvSpPr>
          <p:nvPr>
            <p:ph type="sldNum" sz="quarter" idx="10"/>
          </p:nvPr>
        </p:nvSpPr>
        <p:spPr/>
        <p:txBody>
          <a:bodyPr/>
          <a:lstStyle/>
          <a:p>
            <a:fld id="{9DBFB05C-F459-4BBF-905A-FD159FCC51DC}" type="slidenum">
              <a:rPr lang="en-US" smtClean="0"/>
              <a:t>12</a:t>
            </a:fld>
            <a:endParaRPr lang="en-US"/>
          </a:p>
        </p:txBody>
      </p:sp>
    </p:spTree>
    <p:extLst>
      <p:ext uri="{BB962C8B-B14F-4D97-AF65-F5344CB8AC3E}">
        <p14:creationId xmlns:p14="http://schemas.microsoft.com/office/powerpoint/2010/main" val="256280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BFB05C-F459-4BBF-905A-FD159FCC51DC}" type="slidenum">
              <a:rPr lang="en-US" smtClean="0"/>
              <a:t>13</a:t>
            </a:fld>
            <a:endParaRPr lang="en-US"/>
          </a:p>
        </p:txBody>
      </p:sp>
    </p:spTree>
    <p:extLst>
      <p:ext uri="{BB962C8B-B14F-4D97-AF65-F5344CB8AC3E}">
        <p14:creationId xmlns:p14="http://schemas.microsoft.com/office/powerpoint/2010/main" val="415790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CE69D-5D55-4BFC-84C0-24BE2A5C312C}" type="slidenum">
              <a:rPr lang="en-US" altLang="en-US"/>
              <a:pPr/>
              <a:t>14</a:t>
            </a:fld>
            <a:endParaRPr lang="en-US" altLang="en-US"/>
          </a:p>
        </p:txBody>
      </p:sp>
      <p:sp>
        <p:nvSpPr>
          <p:cNvPr id="50178" name="Rectangle 2"/>
          <p:cNvSpPr>
            <a:spLocks noGrp="1" noRot="1" noChangeAspect="1" noChangeArrowheads="1" noTextEdit="1"/>
          </p:cNvSpPr>
          <p:nvPr>
            <p:ph type="sldImg"/>
          </p:nvPr>
        </p:nvSpPr>
        <p:spPr>
          <a:xfrm>
            <a:off x="2222500" y="228600"/>
            <a:ext cx="2336800" cy="1752600"/>
          </a:xfrm>
          <a:ln/>
        </p:spPr>
      </p:sp>
      <p:sp>
        <p:nvSpPr>
          <p:cNvPr id="50179" name="Rectangle 3"/>
          <p:cNvSpPr>
            <a:spLocks noGrp="1" noChangeArrowheads="1"/>
          </p:cNvSpPr>
          <p:nvPr>
            <p:ph type="body" idx="1"/>
          </p:nvPr>
        </p:nvSpPr>
        <p:spPr>
          <a:xfrm>
            <a:off x="228600" y="2057400"/>
            <a:ext cx="6248400" cy="4138613"/>
          </a:xfrm>
        </p:spPr>
        <p:txBody>
          <a:bodyPr/>
          <a:lstStyle/>
          <a:p>
            <a:pPr marL="228600" indent="-228600">
              <a:lnSpc>
                <a:spcPct val="90000"/>
              </a:lnSpc>
            </a:pPr>
            <a:r>
              <a:rPr lang="en-US" altLang="en-US" sz="1000" dirty="0">
                <a:latin typeface="Arial Narrow" panose="020B0606020202030204" pitchFamily="34" charset="0"/>
              </a:rPr>
              <a:t>I think a very useful tool in thinking about our work as educators is Merrill </a:t>
            </a:r>
            <a:r>
              <a:rPr lang="en-US" altLang="en-US" sz="1000" dirty="0" err="1">
                <a:latin typeface="Arial Narrow" panose="020B0606020202030204" pitchFamily="34" charset="0"/>
              </a:rPr>
              <a:t>Ewart’s</a:t>
            </a:r>
            <a:r>
              <a:rPr lang="en-US" altLang="en-US" sz="1000" dirty="0">
                <a:latin typeface="Arial Narrow" panose="020B0606020202030204" pitchFamily="34" charset="0"/>
              </a:rPr>
              <a:t> model of the Educational Process. I think understanding this model is </a:t>
            </a:r>
            <a:r>
              <a:rPr lang="en-US" altLang="en-US" sz="1000" b="1" dirty="0">
                <a:latin typeface="Arial Narrow" panose="020B0606020202030204" pitchFamily="34" charset="0"/>
              </a:rPr>
              <a:t>FOUNDATIONAL</a:t>
            </a:r>
            <a:r>
              <a:rPr lang="en-US" altLang="en-US" sz="1000" dirty="0">
                <a:latin typeface="Arial Narrow" panose="020B0606020202030204" pitchFamily="34" charset="0"/>
              </a:rPr>
              <a:t> to examining our role and mission as educators.  It provides a mechanism to sort or categorize our work.</a:t>
            </a:r>
          </a:p>
          <a:p>
            <a:pPr marL="228600" indent="-228600">
              <a:lnSpc>
                <a:spcPct val="90000"/>
              </a:lnSpc>
            </a:pPr>
            <a:endParaRPr lang="en-US" altLang="en-US" sz="1000" dirty="0">
              <a:latin typeface="Arial Narrow" panose="020B0606020202030204" pitchFamily="34" charset="0"/>
            </a:endParaRPr>
          </a:p>
          <a:p>
            <a:pPr marL="228600" indent="-228600">
              <a:lnSpc>
                <a:spcPct val="90000"/>
              </a:lnSpc>
            </a:pPr>
            <a:r>
              <a:rPr lang="en-US" altLang="en-US" sz="1000" dirty="0">
                <a:latin typeface="Arial Narrow" panose="020B0606020202030204" pitchFamily="34" charset="0"/>
              </a:rPr>
              <a:t>Here is the model (Click to go through chart)   </a:t>
            </a:r>
          </a:p>
          <a:p>
            <a:pPr marL="228600" indent="-228600">
              <a:lnSpc>
                <a:spcPct val="90000"/>
              </a:lnSpc>
            </a:pPr>
            <a:endParaRPr lang="en-US" altLang="en-US" sz="1000" dirty="0">
              <a:latin typeface="Arial Narrow" panose="020B0606020202030204" pitchFamily="34" charset="0"/>
            </a:endParaRPr>
          </a:p>
          <a:p>
            <a:pPr marL="228600" indent="-228600">
              <a:lnSpc>
                <a:spcPct val="90000"/>
              </a:lnSpc>
              <a:buFontTx/>
              <a:buAutoNum type="arabicPeriod"/>
            </a:pPr>
            <a:r>
              <a:rPr lang="en-US" altLang="en-US" sz="1000" b="1" dirty="0">
                <a:latin typeface="Arial Narrow" panose="020B0606020202030204" pitchFamily="34" charset="0"/>
              </a:rPr>
              <a:t>Information</a:t>
            </a:r>
            <a:r>
              <a:rPr lang="en-US" altLang="en-US" sz="1000" dirty="0">
                <a:latin typeface="Arial Narrow" panose="020B0606020202030204" pitchFamily="34" charset="0"/>
              </a:rPr>
              <a:t> or Service – “We respond when asked” - low on content sophistication and low on process. Our response might involve:</a:t>
            </a:r>
          </a:p>
          <a:p>
            <a:pPr marL="228600" indent="-228600">
              <a:lnSpc>
                <a:spcPct val="90000"/>
              </a:lnSpc>
            </a:pPr>
            <a:r>
              <a:rPr lang="en-US" altLang="en-US" sz="1000" dirty="0">
                <a:latin typeface="Arial Narrow" panose="020B0606020202030204" pitchFamily="34" charset="0"/>
              </a:rPr>
              <a:t>		Prescribing</a:t>
            </a:r>
          </a:p>
          <a:p>
            <a:pPr marL="571500" lvl="1" indent="-228600">
              <a:lnSpc>
                <a:spcPct val="90000"/>
              </a:lnSpc>
            </a:pPr>
            <a:r>
              <a:rPr lang="en-US" altLang="en-US" sz="1000" dirty="0">
                <a:latin typeface="Arial Narrow" panose="020B0606020202030204" pitchFamily="34" charset="0"/>
              </a:rPr>
              <a:t>		Diagnosing</a:t>
            </a:r>
          </a:p>
          <a:p>
            <a:pPr marL="571500" lvl="1" indent="-228600">
              <a:lnSpc>
                <a:spcPct val="90000"/>
              </a:lnSpc>
            </a:pPr>
            <a:r>
              <a:rPr lang="en-US" altLang="en-US" sz="1000" dirty="0">
                <a:latin typeface="Arial Narrow" panose="020B0606020202030204" pitchFamily="34" charset="0"/>
              </a:rPr>
              <a:t>		Informing</a:t>
            </a:r>
          </a:p>
          <a:p>
            <a:pPr marL="571500" lvl="1" indent="-228600">
              <a:lnSpc>
                <a:spcPct val="90000"/>
              </a:lnSpc>
            </a:pPr>
            <a:r>
              <a:rPr lang="en-US" altLang="en-US" sz="1000" dirty="0">
                <a:latin typeface="Arial Narrow" panose="020B0606020202030204" pitchFamily="34" charset="0"/>
              </a:rPr>
              <a:t>		Committee service</a:t>
            </a:r>
          </a:p>
          <a:p>
            <a:pPr marL="571500" lvl="1" indent="-228600">
              <a:lnSpc>
                <a:spcPct val="90000"/>
              </a:lnSpc>
            </a:pPr>
            <a:r>
              <a:rPr lang="en-US" altLang="en-US" sz="1000" dirty="0">
                <a:latin typeface="Arial Narrow" panose="020B0606020202030204" pitchFamily="34" charset="0"/>
              </a:rPr>
              <a:t>Requests might be repetitive in nature. The response may be face to face, by phone, meetings, bulletins, or Web.  We should be able to use technology to cover more of these demands in the future and reduce the demand on human time.</a:t>
            </a:r>
          </a:p>
          <a:p>
            <a:pPr marL="228600" indent="-228600">
              <a:lnSpc>
                <a:spcPct val="90000"/>
              </a:lnSpc>
            </a:pPr>
            <a:r>
              <a:rPr lang="en-US" altLang="en-US" sz="1000" b="1" dirty="0">
                <a:latin typeface="Arial Narrow" panose="020B0606020202030204" pitchFamily="34" charset="0"/>
              </a:rPr>
              <a:t>2.</a:t>
            </a:r>
            <a:r>
              <a:rPr lang="en-US" altLang="en-US" sz="1000" dirty="0">
                <a:latin typeface="Arial Narrow" panose="020B0606020202030204" pitchFamily="34" charset="0"/>
              </a:rPr>
              <a:t>  </a:t>
            </a:r>
            <a:r>
              <a:rPr lang="en-US" altLang="en-US" sz="1000" b="1" dirty="0">
                <a:latin typeface="Arial Narrow" panose="020B0606020202030204" pitchFamily="34" charset="0"/>
              </a:rPr>
              <a:t>Content Transmission</a:t>
            </a:r>
            <a:r>
              <a:rPr lang="en-US" altLang="en-US" sz="1000" dirty="0">
                <a:latin typeface="Arial Narrow" panose="020B0606020202030204" pitchFamily="34" charset="0"/>
              </a:rPr>
              <a:t>, also called technology transfer - higher on content sophistication and yet low in process inputs.  It may involve:</a:t>
            </a:r>
          </a:p>
          <a:p>
            <a:pPr marL="228600" indent="-228600">
              <a:lnSpc>
                <a:spcPct val="90000"/>
              </a:lnSpc>
            </a:pPr>
            <a:r>
              <a:rPr lang="en-US" altLang="en-US" sz="1000" dirty="0">
                <a:latin typeface="Arial Narrow" panose="020B0606020202030204" pitchFamily="34" charset="0"/>
              </a:rPr>
              <a:t>		Demonstrating</a:t>
            </a:r>
          </a:p>
          <a:p>
            <a:pPr marL="571500" lvl="1" indent="-228600">
              <a:lnSpc>
                <a:spcPct val="90000"/>
              </a:lnSpc>
            </a:pPr>
            <a:r>
              <a:rPr lang="en-US" altLang="en-US" sz="1000" dirty="0">
                <a:latin typeface="Arial Narrow" panose="020B0606020202030204" pitchFamily="34" charset="0"/>
              </a:rPr>
              <a:t>		Transmitting</a:t>
            </a:r>
          </a:p>
          <a:p>
            <a:pPr marL="571500" lvl="1" indent="-228600">
              <a:lnSpc>
                <a:spcPct val="90000"/>
              </a:lnSpc>
            </a:pPr>
            <a:r>
              <a:rPr lang="en-US" altLang="en-US" sz="1000" dirty="0">
                <a:latin typeface="Arial Narrow" panose="020B0606020202030204" pitchFamily="34" charset="0"/>
              </a:rPr>
              <a:t>		Publishing</a:t>
            </a:r>
          </a:p>
          <a:p>
            <a:pPr marL="571500" lvl="1" indent="-228600">
              <a:lnSpc>
                <a:spcPct val="90000"/>
              </a:lnSpc>
            </a:pPr>
            <a:r>
              <a:rPr lang="en-US" altLang="en-US" sz="1000" dirty="0">
                <a:latin typeface="Arial Narrow" panose="020B0606020202030204" pitchFamily="34" charset="0"/>
              </a:rPr>
              <a:t>		Instructing</a:t>
            </a:r>
          </a:p>
          <a:p>
            <a:pPr marL="571500" lvl="1" indent="-228600">
              <a:lnSpc>
                <a:spcPct val="90000"/>
              </a:lnSpc>
            </a:pPr>
            <a:r>
              <a:rPr lang="en-US" altLang="en-US" sz="1000" dirty="0">
                <a:latin typeface="Arial Narrow" panose="020B0606020202030204" pitchFamily="34" charset="0"/>
              </a:rPr>
              <a:t>Modes of delivery might be a meeting series, classes, distance learning, a series of videotapes and readings, etc. It builds on a base of knowledge with sequential learning implied.</a:t>
            </a:r>
          </a:p>
          <a:p>
            <a:pPr marL="228600" indent="-228600">
              <a:lnSpc>
                <a:spcPct val="90000"/>
              </a:lnSpc>
            </a:pPr>
            <a:r>
              <a:rPr lang="en-US" altLang="en-US" sz="1000" b="1" dirty="0">
                <a:latin typeface="Arial Narrow" panose="020B0606020202030204" pitchFamily="34" charset="0"/>
              </a:rPr>
              <a:t>3.</a:t>
            </a:r>
            <a:r>
              <a:rPr lang="en-US" altLang="en-US" sz="1000" dirty="0">
                <a:latin typeface="Arial Narrow" panose="020B0606020202030204" pitchFamily="34" charset="0"/>
              </a:rPr>
              <a:t> </a:t>
            </a:r>
            <a:r>
              <a:rPr lang="en-US" altLang="en-US" sz="1000" b="1" dirty="0">
                <a:latin typeface="Arial Narrow" panose="020B0606020202030204" pitchFamily="34" charset="0"/>
              </a:rPr>
              <a:t>Facilitation – </a:t>
            </a:r>
            <a:r>
              <a:rPr lang="en-US" altLang="en-US" sz="1000" dirty="0">
                <a:latin typeface="Arial Narrow" panose="020B0606020202030204" pitchFamily="34" charset="0"/>
              </a:rPr>
              <a:t>higher on process inputs and lower on content demand</a:t>
            </a:r>
            <a:endParaRPr lang="en-US" altLang="en-US" sz="1000" b="1" dirty="0">
              <a:latin typeface="Arial Narrow" panose="020B0606020202030204" pitchFamily="34" charset="0"/>
            </a:endParaRPr>
          </a:p>
          <a:p>
            <a:pPr marL="228600" indent="-228600">
              <a:lnSpc>
                <a:spcPct val="90000"/>
              </a:lnSpc>
            </a:pPr>
            <a:r>
              <a:rPr lang="en-US" altLang="en-US" sz="1000" b="1" dirty="0">
                <a:latin typeface="Arial Narrow" panose="020B0606020202030204" pitchFamily="34" charset="0"/>
              </a:rPr>
              <a:t>    </a:t>
            </a:r>
            <a:r>
              <a:rPr lang="en-US" altLang="en-US" sz="1000" dirty="0">
                <a:latin typeface="Arial Narrow" panose="020B0606020202030204" pitchFamily="34" charset="0"/>
              </a:rPr>
              <a:t>A facilitator must be skilled in facilitation or process skills but is not required to have content sophistication in the subject matter being  discussed to be effective in supporting the group.</a:t>
            </a:r>
            <a:endParaRPr lang="en-US" altLang="en-US" sz="1000" b="1" dirty="0">
              <a:latin typeface="Arial Narrow" panose="020B0606020202030204" pitchFamily="34" charset="0"/>
            </a:endParaRPr>
          </a:p>
          <a:p>
            <a:pPr marL="912813" lvl="2" indent="-227013">
              <a:lnSpc>
                <a:spcPct val="90000"/>
              </a:lnSpc>
            </a:pPr>
            <a:r>
              <a:rPr lang="en-US" altLang="en-US" sz="1000" dirty="0">
                <a:latin typeface="Arial Narrow" panose="020B0606020202030204" pitchFamily="34" charset="0"/>
              </a:rPr>
              <a:t>	  Probing  learning needs / issues</a:t>
            </a:r>
          </a:p>
          <a:p>
            <a:pPr marL="1027113" lvl="3">
              <a:lnSpc>
                <a:spcPct val="90000"/>
              </a:lnSpc>
            </a:pPr>
            <a:r>
              <a:rPr lang="en-US" altLang="en-US" sz="1000" dirty="0">
                <a:latin typeface="Arial Narrow" panose="020B0606020202030204" pitchFamily="34" charset="0"/>
              </a:rPr>
              <a:t>Debating / arbitrating</a:t>
            </a:r>
          </a:p>
          <a:p>
            <a:pPr marL="1027113" lvl="3">
              <a:lnSpc>
                <a:spcPct val="90000"/>
              </a:lnSpc>
            </a:pPr>
            <a:r>
              <a:rPr lang="en-US" altLang="en-US" sz="1000" dirty="0">
                <a:latin typeface="Arial Narrow" panose="020B0606020202030204" pitchFamily="34" charset="0"/>
              </a:rPr>
              <a:t>Planning / evaluating</a:t>
            </a:r>
          </a:p>
          <a:p>
            <a:pPr marL="1027113" lvl="3">
              <a:lnSpc>
                <a:spcPct val="90000"/>
              </a:lnSpc>
            </a:pPr>
            <a:r>
              <a:rPr lang="en-US" altLang="en-US" sz="1000" dirty="0">
                <a:latin typeface="Arial Narrow" panose="020B0606020202030204" pitchFamily="34" charset="0"/>
              </a:rPr>
              <a:t>Documenting</a:t>
            </a:r>
            <a:endParaRPr lang="en-US" altLang="en-US" sz="1000" dirty="0">
              <a:solidFill>
                <a:schemeClr val="accent1"/>
              </a:solidFill>
              <a:latin typeface="Arial Narrow" panose="020B0606020202030204" pitchFamily="34" charset="0"/>
            </a:endParaRPr>
          </a:p>
          <a:p>
            <a:pPr marL="228600" indent="-228600">
              <a:lnSpc>
                <a:spcPct val="90000"/>
              </a:lnSpc>
            </a:pPr>
            <a:r>
              <a:rPr lang="en-US" altLang="en-US" sz="1000" b="1" dirty="0">
                <a:latin typeface="Arial Narrow" panose="020B0606020202030204" pitchFamily="34" charset="0"/>
              </a:rPr>
              <a:t>4. Transformational Education or Learning – </a:t>
            </a:r>
            <a:r>
              <a:rPr lang="en-US" altLang="en-US" sz="1000" dirty="0">
                <a:latin typeface="Arial Narrow" panose="020B0606020202030204" pitchFamily="34" charset="0"/>
              </a:rPr>
              <a:t>High blend of process and content skills and focus</a:t>
            </a:r>
          </a:p>
          <a:p>
            <a:pPr marL="228600" indent="-228600">
              <a:lnSpc>
                <a:spcPct val="90000"/>
              </a:lnSpc>
            </a:pPr>
            <a:r>
              <a:rPr lang="en-US" altLang="en-US" sz="1000" dirty="0">
                <a:latin typeface="Arial Narrow" panose="020B0606020202030204" pitchFamily="34" charset="0"/>
              </a:rPr>
              <a:t>Transformational Education requires a blend of facilitation and content transmission to solve complex problems.  These are typically problems we can’t answer by handing out a bulletin or holding a couple of meetings or workshops.  They are often issue-laden and represent interests held by a variety of stakeholders.</a:t>
            </a:r>
          </a:p>
          <a:p>
            <a:pPr marL="228600" indent="-228600">
              <a:lnSpc>
                <a:spcPct val="90000"/>
              </a:lnSpc>
            </a:pPr>
            <a:endParaRPr lang="en-US" altLang="en-US" sz="1000" dirty="0">
              <a:latin typeface="Arial Narrow" panose="020B0606020202030204" pitchFamily="34" charset="0"/>
            </a:endParaRPr>
          </a:p>
          <a:p>
            <a:pPr marL="228600" indent="-228600">
              <a:lnSpc>
                <a:spcPct val="90000"/>
              </a:lnSpc>
            </a:pPr>
            <a:r>
              <a:rPr lang="en-US" altLang="en-US" sz="1000" dirty="0">
                <a:latin typeface="Arial Narrow" panose="020B0606020202030204" pitchFamily="34" charset="0"/>
              </a:rPr>
              <a:t>(Click) As we become involved in transformational education, (click) the relationship becomes increasingly important. We need to build relationships/community among educators, stakeholders and clientele in order </a:t>
            </a:r>
            <a:r>
              <a:rPr lang="en-US" altLang="en-US" sz="1000" dirty="0">
                <a:latin typeface="Arial Narrow" panose="020B0606020202030204" pitchFamily="34" charset="0"/>
                <a:cs typeface="Times New Roman" panose="02020603050405020304" pitchFamily="18" charset="0"/>
              </a:rPr>
              <a:t>to generate and apply knowledge (Click) which is a key hallmark of scholarship</a:t>
            </a:r>
            <a:r>
              <a:rPr lang="en-US" altLang="en-US" sz="1000" b="1" dirty="0">
                <a:latin typeface="Arial Narrow" panose="020B0606020202030204" pitchFamily="34" charset="0"/>
                <a:cs typeface="Times New Roman" panose="02020603050405020304" pitchFamily="18" charset="0"/>
              </a:rPr>
              <a:t>.  </a:t>
            </a:r>
            <a:r>
              <a:rPr lang="en-US" altLang="en-US" sz="1000" dirty="0">
                <a:latin typeface="Arial Narrow" panose="020B0606020202030204" pitchFamily="34" charset="0"/>
                <a:cs typeface="Times New Roman" panose="02020603050405020304" pitchFamily="18" charset="0"/>
              </a:rPr>
              <a:t>Scholarship can involve research  (scholarship of discovery), network building (scholarship of integration),and program evaluation (scholarship of application) and all of the various combinations of these types.(Click) Extension educators must value and participate in these types of scholarship in order to embrace their membership and participation in the community of scholars represented by the University</a:t>
            </a:r>
            <a:endParaRPr lang="en-US" altLang="en-US" sz="1000" dirty="0">
              <a:latin typeface="Arial Narrow" panose="020B0606020202030204" pitchFamily="34" charset="0"/>
            </a:endParaRPr>
          </a:p>
          <a:p>
            <a:pPr marL="228600" indent="-228600">
              <a:lnSpc>
                <a:spcPct val="90000"/>
              </a:lnSpc>
            </a:pPr>
            <a:r>
              <a:rPr lang="en-US" altLang="en-US" sz="1000" dirty="0">
                <a:latin typeface="Arial Narrow" panose="020B0606020202030204" pitchFamily="34" charset="0"/>
              </a:rPr>
              <a:t>Can we agree that this model is the base we want to build from in examining our work as Extension educators?</a:t>
            </a:r>
          </a:p>
          <a:p>
            <a:pPr marL="228600" indent="-228600">
              <a:lnSpc>
                <a:spcPct val="90000"/>
              </a:lnSpc>
            </a:pPr>
            <a:endParaRPr lang="en-US" altLang="en-US" sz="1000" dirty="0">
              <a:latin typeface="Arial Narrow" panose="020B0606020202030204" pitchFamily="34" charset="0"/>
            </a:endParaRPr>
          </a:p>
          <a:p>
            <a:pPr marL="228600" indent="-228600">
              <a:lnSpc>
                <a:spcPct val="90000"/>
              </a:lnSpc>
            </a:pPr>
            <a:endParaRPr lang="en-US" altLang="en-US" sz="1000" dirty="0">
              <a:latin typeface="Arial Narrow" panose="020B0606020202030204" pitchFamily="34" charset="0"/>
            </a:endParaRPr>
          </a:p>
        </p:txBody>
      </p:sp>
    </p:spTree>
    <p:extLst>
      <p:ext uri="{BB962C8B-B14F-4D97-AF65-F5344CB8AC3E}">
        <p14:creationId xmlns:p14="http://schemas.microsoft.com/office/powerpoint/2010/main" val="310724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 Concerns/Issues:</a:t>
            </a:r>
            <a:r>
              <a:rPr lang="en-US" baseline="0" dirty="0" smtClean="0"/>
              <a:t>  Tackling perhaps THE most complex political, economic development, sustainability issue area—energy sector.  Energy Efficiency strikes to the heart of natural resource conservation and stewardship, while also working toward greater political accountability and cost effectiveness </a:t>
            </a:r>
          </a:p>
          <a:p>
            <a:endParaRPr lang="en-US" baseline="0" dirty="0" smtClean="0"/>
          </a:p>
          <a:p>
            <a:r>
              <a:rPr lang="en-US" baseline="0" dirty="0" smtClean="0"/>
              <a:t>Communities of Interest/Location/Issue/Diversity working through trust-based relationships…:  Broad-based community of interest/partnerships and inter-departmental collaboration</a:t>
            </a:r>
          </a:p>
          <a:p>
            <a:endParaRPr lang="en-US" baseline="0" dirty="0" smtClean="0"/>
          </a:p>
          <a:p>
            <a:r>
              <a:rPr lang="en-US" baseline="0" dirty="0" smtClean="0"/>
              <a:t>Capacity Building of Members of Community of Interest: Mastering content knowledge and building group leadership capacity.  Educators serve as facilitators/content resources, or both.  We are doing this by growing ‘our base’ of knowledge and skills among team members over time.  Making decisions together and respecting each other’s expertise.</a:t>
            </a:r>
          </a:p>
          <a:p>
            <a:endParaRPr lang="en-US" baseline="0" dirty="0" smtClean="0"/>
          </a:p>
          <a:p>
            <a:r>
              <a:rPr lang="en-US" baseline="0" dirty="0" smtClean="0"/>
              <a:t>Experimentation/Examination:  Trial and error of program initiatives/ we do this all the time with portfolio manager, our asset management program, our energy audits, etc.</a:t>
            </a:r>
          </a:p>
          <a:p>
            <a:endParaRPr lang="en-US" baseline="0" dirty="0" smtClean="0"/>
          </a:p>
          <a:p>
            <a:r>
              <a:rPr lang="en-US" baseline="0" dirty="0" smtClean="0"/>
              <a:t>Evaluation:  On-going review of our efforts is taken on by our members—holding each other accountable and reporting back on the status of projects/initiatives.</a:t>
            </a:r>
          </a:p>
          <a:p>
            <a:endParaRPr lang="en-US" baseline="0" dirty="0" smtClean="0"/>
          </a:p>
          <a:p>
            <a:r>
              <a:rPr lang="en-US" baseline="0" dirty="0" smtClean="0"/>
              <a:t>Success:  We can show long-term, large-scale impacts in our community of Kenosha County.</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BFB05C-F459-4BBF-905A-FD159FCC51DC}" type="slidenum">
              <a:rPr lang="en-US" smtClean="0"/>
              <a:t>15</a:t>
            </a:fld>
            <a:endParaRPr lang="en-US"/>
          </a:p>
        </p:txBody>
      </p:sp>
    </p:spTree>
    <p:extLst>
      <p:ext uri="{BB962C8B-B14F-4D97-AF65-F5344CB8AC3E}">
        <p14:creationId xmlns:p14="http://schemas.microsoft.com/office/powerpoint/2010/main" val="360726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9B64720-2E77-448F-9DE7-367E4AAC086C}" type="datetimeFigureOut">
              <a:rPr lang="en-US" smtClean="0"/>
              <a:t>3/12/2015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CB1D4E6-CC2D-447F-A65D-7B188C3231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spd="slow">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B64720-2E77-448F-9DE7-367E4AAC086C}"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1D4E6-CC2D-447F-A65D-7B188C323183}" type="slidenum">
              <a:rPr lang="en-US" smtClean="0"/>
              <a:t>‹#›</a:t>
            </a:fld>
            <a:endParaRPr lang="en-US"/>
          </a:p>
        </p:txBody>
      </p:sp>
    </p:spTree>
  </p:cSld>
  <p:clrMapOvr>
    <a:masterClrMapping/>
  </p:clrMapOvr>
  <p:transition spd="slow">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B64720-2E77-448F-9DE7-367E4AAC086C}"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1D4E6-CC2D-447F-A65D-7B188C323183}" type="slidenum">
              <a:rPr lang="en-US" smtClean="0"/>
              <a:t>‹#›</a:t>
            </a:fld>
            <a:endParaRPr lang="en-US"/>
          </a:p>
        </p:txBody>
      </p:sp>
    </p:spTree>
  </p:cSld>
  <p:clrMapOvr>
    <a:masterClrMapping/>
  </p:clrMapOvr>
  <p:transition spd="slow">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9B64720-2E77-448F-9DE7-367E4AAC086C}" type="datetimeFigureOut">
              <a:rPr lang="en-US" smtClean="0"/>
              <a:t>3/12/2015</a:t>
            </a:fld>
            <a:endParaRPr lang="en-US"/>
          </a:p>
        </p:txBody>
      </p:sp>
      <p:sp>
        <p:nvSpPr>
          <p:cNvPr id="9" name="Slide Number Placeholder 8"/>
          <p:cNvSpPr>
            <a:spLocks noGrp="1"/>
          </p:cNvSpPr>
          <p:nvPr>
            <p:ph type="sldNum" sz="quarter" idx="15"/>
          </p:nvPr>
        </p:nvSpPr>
        <p:spPr/>
        <p:txBody>
          <a:bodyPr rtlCol="0"/>
          <a:lstStyle/>
          <a:p>
            <a:fld id="{2CB1D4E6-CC2D-447F-A65D-7B188C323183}"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slow">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9B64720-2E77-448F-9DE7-367E4AAC086C}" type="datetimeFigureOut">
              <a:rPr lang="en-US" smtClean="0"/>
              <a:t>3/12/2015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CB1D4E6-CC2D-447F-A65D-7B188C32318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9B64720-2E77-448F-9DE7-367E4AAC086C}"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1D4E6-CC2D-447F-A65D-7B188C323183}"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9B64720-2E77-448F-9DE7-367E4AAC086C}" type="datetimeFigureOut">
              <a:rPr lang="en-US" smtClean="0"/>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1D4E6-CC2D-447F-A65D-7B188C323183}"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9B64720-2E77-448F-9DE7-367E4AAC086C}" type="datetimeFigureOut">
              <a:rPr lang="en-US" smtClean="0"/>
              <a:t>3/12/2015</a:t>
            </a:fld>
            <a:endParaRPr lang="en-US"/>
          </a:p>
        </p:txBody>
      </p:sp>
      <p:sp>
        <p:nvSpPr>
          <p:cNvPr id="7" name="Slide Number Placeholder 6"/>
          <p:cNvSpPr>
            <a:spLocks noGrp="1"/>
          </p:cNvSpPr>
          <p:nvPr>
            <p:ph type="sldNum" sz="quarter" idx="11"/>
          </p:nvPr>
        </p:nvSpPr>
        <p:spPr/>
        <p:txBody>
          <a:bodyPr rtlCol="0"/>
          <a:lstStyle/>
          <a:p>
            <a:fld id="{2CB1D4E6-CC2D-447F-A65D-7B188C323183}"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slow">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64720-2E77-448F-9DE7-367E4AAC086C}" type="datetimeFigureOut">
              <a:rPr lang="en-US" smtClean="0"/>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B1D4E6-CC2D-447F-A65D-7B188C323183}" type="slidenum">
              <a:rPr lang="en-US" smtClean="0"/>
              <a:t>‹#›</a:t>
            </a:fld>
            <a:endParaRPr lang="en-US"/>
          </a:p>
        </p:txBody>
      </p:sp>
    </p:spTree>
  </p:cSld>
  <p:clrMapOvr>
    <a:masterClrMapping/>
  </p:clrMapOvr>
  <p:transition spd="slow">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9B64720-2E77-448F-9DE7-367E4AAC086C}" type="datetimeFigureOut">
              <a:rPr lang="en-US" smtClean="0"/>
              <a:t>3/12/2015</a:t>
            </a:fld>
            <a:endParaRPr lang="en-US"/>
          </a:p>
        </p:txBody>
      </p:sp>
      <p:sp>
        <p:nvSpPr>
          <p:cNvPr id="22" name="Slide Number Placeholder 21"/>
          <p:cNvSpPr>
            <a:spLocks noGrp="1"/>
          </p:cNvSpPr>
          <p:nvPr>
            <p:ph type="sldNum" sz="quarter" idx="15"/>
          </p:nvPr>
        </p:nvSpPr>
        <p:spPr/>
        <p:txBody>
          <a:bodyPr rtlCol="0"/>
          <a:lstStyle/>
          <a:p>
            <a:fld id="{2CB1D4E6-CC2D-447F-A65D-7B188C323183}"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slow">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9B64720-2E77-448F-9DE7-367E4AAC086C}" type="datetimeFigureOut">
              <a:rPr lang="en-US" smtClean="0"/>
              <a:t>3/12/2015</a:t>
            </a:fld>
            <a:endParaRPr lang="en-US"/>
          </a:p>
        </p:txBody>
      </p:sp>
      <p:sp>
        <p:nvSpPr>
          <p:cNvPr id="18" name="Slide Number Placeholder 17"/>
          <p:cNvSpPr>
            <a:spLocks noGrp="1"/>
          </p:cNvSpPr>
          <p:nvPr>
            <p:ph type="sldNum" sz="quarter" idx="11"/>
          </p:nvPr>
        </p:nvSpPr>
        <p:spPr/>
        <p:txBody>
          <a:bodyPr rtlCol="0"/>
          <a:lstStyle/>
          <a:p>
            <a:fld id="{2CB1D4E6-CC2D-447F-A65D-7B188C323183}"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slow">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9B64720-2E77-448F-9DE7-367E4AAC086C}" type="datetimeFigureOut">
              <a:rPr lang="en-US" smtClean="0"/>
              <a:t>3/12/2015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CB1D4E6-CC2D-447F-A65D-7B188C3231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dir="u"/>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858000" cy="1894362"/>
          </a:xfrm>
        </p:spPr>
        <p:txBody>
          <a:bodyPr>
            <a:normAutofit/>
          </a:bodyPr>
          <a:lstStyle/>
          <a:p>
            <a:r>
              <a:rPr lang="en-US" sz="4400" dirty="0" smtClean="0"/>
              <a:t>Kenosha County Energy Team:</a:t>
            </a:r>
            <a:endParaRPr lang="en-US" sz="4400" dirty="0"/>
          </a:p>
        </p:txBody>
      </p:sp>
      <p:sp>
        <p:nvSpPr>
          <p:cNvPr id="3" name="Subtitle 2"/>
          <p:cNvSpPr>
            <a:spLocks noGrp="1"/>
          </p:cNvSpPr>
          <p:nvPr>
            <p:ph type="subTitle" idx="1"/>
          </p:nvPr>
        </p:nvSpPr>
        <p:spPr>
          <a:xfrm>
            <a:off x="2286000" y="5003322"/>
            <a:ext cx="6705600" cy="1371600"/>
          </a:xfrm>
        </p:spPr>
        <p:txBody>
          <a:bodyPr>
            <a:noAutofit/>
          </a:bodyPr>
          <a:lstStyle/>
          <a:p>
            <a:r>
              <a:rPr lang="en-US" sz="4400" dirty="0" smtClean="0"/>
              <a:t>Transformational Education at work</a:t>
            </a:r>
            <a:endParaRPr lang="en-US" sz="4400" dirty="0"/>
          </a:p>
        </p:txBody>
      </p:sp>
    </p:spTree>
    <p:extLst>
      <p:ext uri="{BB962C8B-B14F-4D97-AF65-F5344CB8AC3E}">
        <p14:creationId xmlns:p14="http://schemas.microsoft.com/office/powerpoint/2010/main" val="4154978255"/>
      </p:ext>
    </p:extLst>
  </p:cSld>
  <p:clrMapOvr>
    <a:masterClrMapping/>
  </p:clrMapOvr>
  <p:transition spd="slow">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1371600"/>
          </a:xfrm>
        </p:spPr>
        <p:txBody>
          <a:bodyPr>
            <a:noAutofit/>
          </a:bodyPr>
          <a:lstStyle/>
          <a:p>
            <a:pPr algn="ctr"/>
            <a:r>
              <a:rPr lang="en-US" sz="6000" b="1" dirty="0" smtClean="0"/>
              <a:t>Facilitator Role</a:t>
            </a:r>
            <a:endParaRPr lang="en-US" sz="6000" b="1" dirty="0"/>
          </a:p>
        </p:txBody>
      </p:sp>
      <p:sp>
        <p:nvSpPr>
          <p:cNvPr id="3" name="Content Placeholder 2"/>
          <p:cNvSpPr>
            <a:spLocks noGrp="1"/>
          </p:cNvSpPr>
          <p:nvPr>
            <p:ph sz="quarter" idx="1"/>
          </p:nvPr>
        </p:nvSpPr>
        <p:spPr>
          <a:xfrm>
            <a:off x="144780" y="1524000"/>
            <a:ext cx="8702040" cy="4876800"/>
          </a:xfrm>
        </p:spPr>
        <p:txBody>
          <a:bodyPr>
            <a:normAutofit/>
          </a:bodyPr>
          <a:lstStyle/>
          <a:p>
            <a:pPr marL="457200" indent="-457200">
              <a:buFont typeface="+mj-lt"/>
              <a:buAutoNum type="arabicPeriod"/>
            </a:pPr>
            <a:r>
              <a:rPr lang="en-US" sz="3200" dirty="0"/>
              <a:t>D</a:t>
            </a:r>
            <a:r>
              <a:rPr lang="en-US" sz="3200" dirty="0" smtClean="0"/>
              <a:t>rives </a:t>
            </a:r>
            <a:r>
              <a:rPr lang="en-US" sz="3200" dirty="0"/>
              <a:t>consensus around </a:t>
            </a:r>
            <a:r>
              <a:rPr lang="en-US" sz="3200" dirty="0" smtClean="0"/>
              <a:t>priorities </a:t>
            </a:r>
          </a:p>
          <a:p>
            <a:pPr marL="457200" indent="-457200">
              <a:buFont typeface="+mj-lt"/>
              <a:buAutoNum type="arabicPeriod"/>
            </a:pPr>
            <a:r>
              <a:rPr lang="en-US" sz="3200" dirty="0" smtClean="0"/>
              <a:t>Holds others accountable</a:t>
            </a:r>
            <a:endParaRPr lang="en-US" sz="3200" dirty="0"/>
          </a:p>
          <a:p>
            <a:pPr marL="457200" indent="-457200">
              <a:buFont typeface="+mj-lt"/>
              <a:buAutoNum type="arabicPeriod"/>
            </a:pPr>
            <a:r>
              <a:rPr lang="en-US" sz="3200" dirty="0" smtClean="0"/>
              <a:t>Works </a:t>
            </a:r>
            <a:r>
              <a:rPr lang="en-US" sz="3200" dirty="0"/>
              <a:t>across ‘silos</a:t>
            </a:r>
            <a:r>
              <a:rPr lang="en-US" sz="3200" dirty="0" smtClean="0"/>
              <a:t>’</a:t>
            </a:r>
          </a:p>
          <a:p>
            <a:pPr marL="457200" indent="-457200">
              <a:buFont typeface="+mj-lt"/>
              <a:buAutoNum type="arabicPeriod"/>
            </a:pPr>
            <a:r>
              <a:rPr lang="en-US" sz="3200" dirty="0" smtClean="0"/>
              <a:t>Connects resources to needs</a:t>
            </a:r>
          </a:p>
          <a:p>
            <a:pPr marL="457200" indent="-457200">
              <a:buFont typeface="+mj-lt"/>
              <a:buAutoNum type="arabicPeriod"/>
            </a:pPr>
            <a:r>
              <a:rPr lang="en-US" sz="3200" dirty="0" smtClean="0"/>
              <a:t>Engages </a:t>
            </a:r>
            <a:r>
              <a:rPr lang="en-US" sz="3200" dirty="0"/>
              <a:t>assistance </a:t>
            </a:r>
            <a:r>
              <a:rPr lang="en-US" sz="3200" dirty="0" smtClean="0"/>
              <a:t>from partners with </a:t>
            </a:r>
            <a:r>
              <a:rPr lang="en-US" sz="3200" dirty="0"/>
              <a:t>technical capacity</a:t>
            </a:r>
          </a:p>
          <a:p>
            <a:pPr marL="457200" indent="-457200">
              <a:buFont typeface="+mj-lt"/>
              <a:buAutoNum type="arabicPeriod"/>
            </a:pPr>
            <a:r>
              <a:rPr lang="en-US" sz="3200" dirty="0" smtClean="0"/>
              <a:t>Ensure </a:t>
            </a:r>
            <a:r>
              <a:rPr lang="en-US" sz="3200" dirty="0"/>
              <a:t>data/information is paired with analytic skills and interpersonal skills</a:t>
            </a:r>
          </a:p>
          <a:p>
            <a:pPr marL="457200" indent="-457200">
              <a:buFont typeface="+mj-lt"/>
              <a:buAutoNum type="arabicPeriod"/>
            </a:pPr>
            <a:endParaRPr lang="en-US" sz="3200" dirty="0" smtClean="0"/>
          </a:p>
          <a:p>
            <a:pPr marL="0" indent="0">
              <a:buNone/>
            </a:pPr>
            <a:endParaRPr lang="en-US" sz="3200" dirty="0"/>
          </a:p>
        </p:txBody>
      </p:sp>
    </p:spTree>
    <p:extLst>
      <p:ext uri="{BB962C8B-B14F-4D97-AF65-F5344CB8AC3E}">
        <p14:creationId xmlns:p14="http://schemas.microsoft.com/office/powerpoint/2010/main" val="3656452786"/>
      </p:ext>
    </p:extLst>
  </p:cSld>
  <p:clrMapOvr>
    <a:masterClrMapping/>
  </p:clrMapOvr>
  <p:transition spd="slow">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73162"/>
          </a:xfrm>
        </p:spPr>
        <p:txBody>
          <a:bodyPr>
            <a:normAutofit/>
          </a:bodyPr>
          <a:lstStyle/>
          <a:p>
            <a:r>
              <a:rPr lang="en-US" sz="6000" b="1" dirty="0" smtClean="0">
                <a:solidFill>
                  <a:srgbClr val="575F6D"/>
                </a:solidFill>
              </a:rPr>
              <a:t>Content </a:t>
            </a:r>
            <a:endParaRPr lang="en-US" dirty="0"/>
          </a:p>
        </p:txBody>
      </p:sp>
      <p:sp>
        <p:nvSpPr>
          <p:cNvPr id="3" name="Content Placeholder 2"/>
          <p:cNvSpPr>
            <a:spLocks noGrp="1"/>
          </p:cNvSpPr>
          <p:nvPr>
            <p:ph sz="quarter" idx="1"/>
          </p:nvPr>
        </p:nvSpPr>
        <p:spPr>
          <a:xfrm>
            <a:off x="457200" y="1767840"/>
            <a:ext cx="8153400" cy="4873752"/>
          </a:xfrm>
        </p:spPr>
        <p:txBody>
          <a:bodyPr/>
          <a:lstStyle/>
          <a:p>
            <a:pPr marL="514350" indent="-514350">
              <a:buFont typeface="+mj-lt"/>
              <a:buAutoNum type="arabicPeriod"/>
            </a:pPr>
            <a:r>
              <a:rPr lang="en-US" sz="3000" dirty="0" smtClean="0"/>
              <a:t>Energy usage data (kWh)</a:t>
            </a:r>
          </a:p>
          <a:p>
            <a:pPr marL="514350" indent="-514350">
              <a:buFont typeface="+mj-lt"/>
              <a:buAutoNum type="arabicPeriod"/>
            </a:pPr>
            <a:r>
              <a:rPr lang="en-US" sz="3000" dirty="0" smtClean="0"/>
              <a:t>Asset management</a:t>
            </a:r>
          </a:p>
          <a:p>
            <a:pPr marL="514350" indent="-514350">
              <a:buFont typeface="+mj-lt"/>
              <a:buAutoNum type="arabicPeriod"/>
            </a:pPr>
            <a:r>
              <a:rPr lang="en-US" sz="3000" dirty="0" smtClean="0"/>
              <a:t>Lighting/HVAC/infrastructure systems</a:t>
            </a:r>
          </a:p>
          <a:p>
            <a:pPr marL="514350" indent="-514350">
              <a:buFont typeface="+mj-lt"/>
              <a:buAutoNum type="arabicPeriod"/>
            </a:pPr>
            <a:r>
              <a:rPr lang="en-US" sz="3000" dirty="0" smtClean="0"/>
              <a:t>Electrical distribution diagrams</a:t>
            </a:r>
          </a:p>
          <a:p>
            <a:pPr marL="514350" indent="-514350">
              <a:buFont typeface="+mj-lt"/>
              <a:buAutoNum type="arabicPeriod"/>
            </a:pPr>
            <a:r>
              <a:rPr lang="en-US" sz="3000" dirty="0" smtClean="0"/>
              <a:t>Focus on Energy incentive Information</a:t>
            </a:r>
          </a:p>
          <a:p>
            <a:pPr marL="514350" indent="-514350">
              <a:buFont typeface="+mj-lt"/>
              <a:buAutoNum type="arabicPeriod"/>
            </a:pPr>
            <a:r>
              <a:rPr lang="en-US" sz="3000" dirty="0"/>
              <a:t>E</a:t>
            </a:r>
            <a:r>
              <a:rPr lang="en-US" sz="3000" dirty="0" smtClean="0"/>
              <a:t>fficiency recommendations</a:t>
            </a:r>
          </a:p>
        </p:txBody>
      </p:sp>
    </p:spTree>
    <p:extLst>
      <p:ext uri="{BB962C8B-B14F-4D97-AF65-F5344CB8AC3E}">
        <p14:creationId xmlns:p14="http://schemas.microsoft.com/office/powerpoint/2010/main" val="871663235"/>
      </p:ext>
    </p:extLst>
  </p:cSld>
  <p:clrMapOvr>
    <a:masterClrMapping/>
  </p:clrMapOvr>
  <p:transition spd="slow">
    <p:pull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325562"/>
          </a:xfrm>
        </p:spPr>
        <p:txBody>
          <a:bodyPr>
            <a:normAutofit/>
          </a:bodyPr>
          <a:lstStyle/>
          <a:p>
            <a:r>
              <a:rPr lang="en-US" sz="6000" b="1" dirty="0" smtClean="0"/>
              <a:t>Accomplishments:</a:t>
            </a:r>
            <a:endParaRPr lang="en-US" sz="6000" b="1" dirty="0"/>
          </a:p>
        </p:txBody>
      </p:sp>
      <p:sp>
        <p:nvSpPr>
          <p:cNvPr id="3" name="Content Placeholder 2"/>
          <p:cNvSpPr>
            <a:spLocks noGrp="1"/>
          </p:cNvSpPr>
          <p:nvPr>
            <p:ph sz="quarter" idx="1"/>
          </p:nvPr>
        </p:nvSpPr>
        <p:spPr>
          <a:xfrm>
            <a:off x="457200" y="1600200"/>
            <a:ext cx="8458200" cy="4873752"/>
          </a:xfrm>
        </p:spPr>
        <p:txBody>
          <a:bodyPr/>
          <a:lstStyle/>
          <a:p>
            <a:pPr marL="457200" indent="-457200">
              <a:buFont typeface="+mj-lt"/>
              <a:buAutoNum type="arabicPeriod"/>
            </a:pPr>
            <a:r>
              <a:rPr lang="en-US" sz="3200" dirty="0" smtClean="0"/>
              <a:t>Team-Building, Network Development </a:t>
            </a:r>
          </a:p>
          <a:p>
            <a:pPr marL="457200" indent="-457200">
              <a:buFont typeface="+mj-lt"/>
              <a:buAutoNum type="arabicPeriod"/>
            </a:pPr>
            <a:r>
              <a:rPr lang="en-US" sz="3200" dirty="0" smtClean="0"/>
              <a:t>Data Entry/Use/Maintenance into </a:t>
            </a:r>
            <a:r>
              <a:rPr lang="en-US" sz="3200" dirty="0"/>
              <a:t>Portfolio Manager; Benchmarking Energy Use</a:t>
            </a:r>
          </a:p>
          <a:p>
            <a:pPr marL="457200" indent="-457200">
              <a:buFont typeface="+mj-lt"/>
              <a:buAutoNum type="arabicPeriod"/>
            </a:pPr>
            <a:r>
              <a:rPr lang="en-US" sz="3200" dirty="0" smtClean="0"/>
              <a:t>Level II Energy Assessments/Audits; Implementing Recommendations</a:t>
            </a:r>
            <a:endParaRPr lang="en-US" sz="3200" dirty="0"/>
          </a:p>
          <a:p>
            <a:pPr marL="457200" indent="-457200">
              <a:buFont typeface="+mj-lt"/>
              <a:buAutoNum type="arabicPeriod"/>
            </a:pPr>
            <a:r>
              <a:rPr lang="en-US" sz="3200" dirty="0"/>
              <a:t>Development of Grant Funding Opportunities</a:t>
            </a:r>
          </a:p>
          <a:p>
            <a:pPr marL="457200" indent="-457200">
              <a:buFont typeface="+mj-lt"/>
              <a:buAutoNum type="arabicPeriod"/>
            </a:pPr>
            <a:endParaRPr lang="en-US" dirty="0" smtClean="0"/>
          </a:p>
          <a:p>
            <a:endParaRPr lang="en-US" dirty="0"/>
          </a:p>
        </p:txBody>
      </p:sp>
    </p:spTree>
    <p:extLst>
      <p:ext uri="{BB962C8B-B14F-4D97-AF65-F5344CB8AC3E}">
        <p14:creationId xmlns:p14="http://schemas.microsoft.com/office/powerpoint/2010/main" val="2609310230"/>
      </p:ext>
    </p:extLst>
  </p:cSld>
  <p:clrMapOvr>
    <a:masterClrMapping/>
  </p:clrMapOvr>
  <p:transition spd="slow">
    <p:pull dir="u"/>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838200"/>
            <a:ext cx="8153400" cy="1477962"/>
          </a:xfrm>
        </p:spPr>
        <p:txBody>
          <a:bodyPr>
            <a:noAutofit/>
          </a:bodyPr>
          <a:lstStyle/>
          <a:p>
            <a:r>
              <a:rPr lang="en-US" sz="7200" b="1" dirty="0"/>
              <a:t>Quotes from the field</a:t>
            </a:r>
          </a:p>
        </p:txBody>
      </p:sp>
      <p:sp>
        <p:nvSpPr>
          <p:cNvPr id="4" name="Content Placeholder 3"/>
          <p:cNvSpPr txBox="1">
            <a:spLocks noGrp="1"/>
          </p:cNvSpPr>
          <p:nvPr>
            <p:ph sz="quarter" idx="1"/>
          </p:nvPr>
        </p:nvSpPr>
        <p:spPr>
          <a:xfrm>
            <a:off x="1447800" y="2438801"/>
            <a:ext cx="7665720" cy="1384995"/>
          </a:xfrm>
          <a:prstGeom prst="rect">
            <a:avLst/>
          </a:prstGeom>
          <a:noFill/>
        </p:spPr>
        <p:txBody>
          <a:bodyPr wrap="square" rtlCol="0">
            <a:spAutoFit/>
          </a:bodyPr>
          <a:lstStyle/>
          <a:p>
            <a:pPr marL="0" indent="0" algn="r">
              <a:buNone/>
            </a:pPr>
            <a:r>
              <a:rPr lang="en-US" sz="2800" i="1" dirty="0" smtClean="0"/>
              <a:t>County Board of Supervisors and County Executive have been very supportive; encouraging us to do more of this work…</a:t>
            </a:r>
          </a:p>
        </p:txBody>
      </p:sp>
      <p:sp>
        <p:nvSpPr>
          <p:cNvPr id="5" name="Rectangle 4"/>
          <p:cNvSpPr/>
          <p:nvPr/>
        </p:nvSpPr>
        <p:spPr>
          <a:xfrm>
            <a:off x="-30480" y="3976915"/>
            <a:ext cx="8915400" cy="646331"/>
          </a:xfrm>
          <a:prstGeom prst="rect">
            <a:avLst/>
          </a:prstGeom>
        </p:spPr>
        <p:txBody>
          <a:bodyPr wrap="square">
            <a:spAutoFit/>
          </a:bodyPr>
          <a:lstStyle/>
          <a:p>
            <a:pPr algn="r"/>
            <a:r>
              <a:rPr lang="en-US" i="1" dirty="0" smtClean="0"/>
              <a:t>Several people are looking at rebates and incentives from Focus on Energy—before it was just one guy, now it’s a team effort </a:t>
            </a:r>
            <a:endParaRPr lang="en-US" b="1" i="1" dirty="0"/>
          </a:p>
        </p:txBody>
      </p:sp>
      <p:sp>
        <p:nvSpPr>
          <p:cNvPr id="6" name="TextBox 5"/>
          <p:cNvSpPr txBox="1"/>
          <p:nvPr/>
        </p:nvSpPr>
        <p:spPr>
          <a:xfrm>
            <a:off x="152400" y="2131496"/>
            <a:ext cx="8961120" cy="369332"/>
          </a:xfrm>
          <a:prstGeom prst="rect">
            <a:avLst/>
          </a:prstGeom>
          <a:noFill/>
        </p:spPr>
        <p:txBody>
          <a:bodyPr wrap="square" rtlCol="0">
            <a:spAutoFit/>
          </a:bodyPr>
          <a:lstStyle/>
          <a:p>
            <a:r>
              <a:rPr lang="en-US" i="1" dirty="0" smtClean="0"/>
              <a:t>…Specialized knowledge helps us make better decisions…</a:t>
            </a:r>
            <a:endParaRPr lang="en-US" b="1" i="1" dirty="0"/>
          </a:p>
        </p:txBody>
      </p:sp>
      <p:sp>
        <p:nvSpPr>
          <p:cNvPr id="7" name="TextBox 6"/>
          <p:cNvSpPr txBox="1"/>
          <p:nvPr/>
        </p:nvSpPr>
        <p:spPr>
          <a:xfrm>
            <a:off x="152400" y="5117092"/>
            <a:ext cx="8839200" cy="1200329"/>
          </a:xfrm>
          <a:prstGeom prst="rect">
            <a:avLst/>
          </a:prstGeom>
          <a:noFill/>
        </p:spPr>
        <p:txBody>
          <a:bodyPr wrap="square" rtlCol="0">
            <a:spAutoFit/>
          </a:bodyPr>
          <a:lstStyle/>
          <a:p>
            <a:pPr algn="r"/>
            <a:r>
              <a:rPr lang="en-US" sz="2400" i="1" dirty="0" smtClean="0"/>
              <a:t>Assistance from eternal partners has been invaluable—we could not have done it without them. This would have never happened without them!</a:t>
            </a:r>
            <a:endParaRPr lang="en-US" sz="2400" b="1" i="1" dirty="0"/>
          </a:p>
        </p:txBody>
      </p:sp>
    </p:spTree>
    <p:extLst>
      <p:ext uri="{BB962C8B-B14F-4D97-AF65-F5344CB8AC3E}">
        <p14:creationId xmlns:p14="http://schemas.microsoft.com/office/powerpoint/2010/main" val="928545872"/>
      </p:ext>
    </p:extLst>
  </p:cSld>
  <p:clrMapOvr>
    <a:masterClrMapping/>
  </p:clrMapOvr>
  <p:transition spd="slow">
    <p:pull dir="u"/>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295400" y="2209800"/>
            <a:ext cx="2438400" cy="1752600"/>
          </a:xfrm>
          <a:prstGeom prst="rect">
            <a:avLst/>
          </a:prstGeom>
          <a:solidFill>
            <a:schemeClr val="accent3">
              <a:lumMod val="40000"/>
              <a:lumOff val="60000"/>
            </a:schemeClr>
          </a:solidFill>
          <a:ln>
            <a:noFill/>
          </a:ln>
          <a:effectLst/>
        </p:spPr>
        <p:txBody>
          <a:bodyPr wrap="none" anchor="ctr"/>
          <a:lstStyle/>
          <a:p>
            <a:endParaRPr lang="en-US"/>
          </a:p>
        </p:txBody>
      </p:sp>
      <p:sp>
        <p:nvSpPr>
          <p:cNvPr id="12291" name="Rectangle 3"/>
          <p:cNvSpPr>
            <a:spLocks noChangeArrowheads="1"/>
          </p:cNvSpPr>
          <p:nvPr/>
        </p:nvSpPr>
        <p:spPr bwMode="auto">
          <a:xfrm>
            <a:off x="3733800" y="2209800"/>
            <a:ext cx="2438400" cy="1752600"/>
          </a:xfrm>
          <a:prstGeom prst="rect">
            <a:avLst/>
          </a:prstGeom>
          <a:solidFill>
            <a:schemeClr val="accent3">
              <a:lumMod val="60000"/>
              <a:lumOff val="40000"/>
            </a:schemeClr>
          </a:solidFill>
          <a:ln>
            <a:noFill/>
          </a:ln>
          <a:effectLst/>
        </p:spPr>
        <p:txBody>
          <a:bodyPr wrap="none" anchor="ctr"/>
          <a:lstStyle/>
          <a:p>
            <a:endParaRPr lang="en-US"/>
          </a:p>
        </p:txBody>
      </p:sp>
      <p:sp>
        <p:nvSpPr>
          <p:cNvPr id="12292" name="Rectangle 4"/>
          <p:cNvSpPr>
            <a:spLocks noChangeArrowheads="1"/>
          </p:cNvSpPr>
          <p:nvPr/>
        </p:nvSpPr>
        <p:spPr bwMode="auto">
          <a:xfrm>
            <a:off x="1295400" y="3962400"/>
            <a:ext cx="2438400" cy="1752600"/>
          </a:xfrm>
          <a:prstGeom prst="rect">
            <a:avLst/>
          </a:prstGeom>
          <a:solidFill>
            <a:schemeClr val="accent3">
              <a:lumMod val="20000"/>
              <a:lumOff val="80000"/>
            </a:schemeClr>
          </a:solidFill>
          <a:ln>
            <a:noFill/>
          </a:ln>
          <a:effectLst/>
        </p:spPr>
        <p:txBody>
          <a:bodyPr wrap="none" anchor="ctr"/>
          <a:lstStyle/>
          <a:p>
            <a:pPr algn="ctr">
              <a:spcBef>
                <a:spcPct val="0"/>
              </a:spcBef>
              <a:buClrTx/>
              <a:buSzTx/>
              <a:buFontTx/>
              <a:buNone/>
            </a:pPr>
            <a:endParaRPr lang="en-US" altLang="en-US" sz="2400" b="0" i="0">
              <a:solidFill>
                <a:schemeClr val="accent3">
                  <a:lumMod val="20000"/>
                  <a:lumOff val="80000"/>
                </a:schemeClr>
              </a:solidFill>
            </a:endParaRPr>
          </a:p>
        </p:txBody>
      </p:sp>
      <p:sp>
        <p:nvSpPr>
          <p:cNvPr id="12293" name="Rectangle 5"/>
          <p:cNvSpPr>
            <a:spLocks noChangeArrowheads="1"/>
          </p:cNvSpPr>
          <p:nvPr/>
        </p:nvSpPr>
        <p:spPr bwMode="auto">
          <a:xfrm>
            <a:off x="3733800" y="3962400"/>
            <a:ext cx="2438400" cy="1752600"/>
          </a:xfrm>
          <a:prstGeom prst="rect">
            <a:avLst/>
          </a:prstGeom>
          <a:solidFill>
            <a:schemeClr val="accent3">
              <a:lumMod val="40000"/>
              <a:lumOff val="60000"/>
            </a:schemeClr>
          </a:solidFill>
          <a:ln>
            <a:noFill/>
          </a:ln>
          <a:effectLst/>
        </p:spPr>
        <p:txBody>
          <a:bodyPr wrap="none" anchor="ctr"/>
          <a:lstStyle/>
          <a:p>
            <a:endParaRPr lang="en-US"/>
          </a:p>
        </p:txBody>
      </p:sp>
      <p:pic>
        <p:nvPicPr>
          <p:cNvPr id="12294" name="Picture 6" descr="j0255692"/>
          <p:cNvPicPr>
            <a:picLocks noChangeAspect="1" noChangeArrowheads="1"/>
          </p:cNvPicPr>
          <p:nvPr/>
        </p:nvPicPr>
        <p:blipFill>
          <a:blip r:embed="rId3" cstate="print">
            <a:clrChange>
              <a:clrFrom>
                <a:srgbClr val="000000"/>
              </a:clrFrom>
              <a:clrTo>
                <a:srgbClr val="000000">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421018" y="704924"/>
            <a:ext cx="4997302" cy="2724004"/>
          </a:xfrm>
          <a:prstGeom prst="rect">
            <a:avLst/>
          </a:prstGeom>
          <a:noFill/>
          <a:extLst>
            <a:ext uri="{909E8E84-426E-40DD-AFC4-6F175D3DCCD1}">
              <a14:hiddenFill xmlns:a14="http://schemas.microsoft.com/office/drawing/2010/main">
                <a:solidFill>
                  <a:srgbClr val="FFFFFF"/>
                </a:solidFill>
              </a14:hiddenFill>
            </a:ext>
          </a:extLst>
        </p:spPr>
      </p:pic>
      <p:sp>
        <p:nvSpPr>
          <p:cNvPr id="12295" name="Text Box 7"/>
          <p:cNvSpPr txBox="1">
            <a:spLocks noChangeArrowheads="1"/>
          </p:cNvSpPr>
          <p:nvPr/>
        </p:nvSpPr>
        <p:spPr bwMode="auto">
          <a:xfrm>
            <a:off x="2514600" y="6248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400" i="0" dirty="0">
                <a:solidFill>
                  <a:srgbClr val="FF0000"/>
                </a:solidFill>
                <a:latin typeface="Arial" panose="020B0604020202020204" pitchFamily="34" charset="0"/>
              </a:rPr>
              <a:t>CONTENT</a:t>
            </a:r>
          </a:p>
        </p:txBody>
      </p:sp>
      <p:sp>
        <p:nvSpPr>
          <p:cNvPr id="12296" name="Text Box 8"/>
          <p:cNvSpPr txBox="1">
            <a:spLocks noChangeArrowheads="1"/>
          </p:cNvSpPr>
          <p:nvPr/>
        </p:nvSpPr>
        <p:spPr bwMode="auto">
          <a:xfrm>
            <a:off x="6150936" y="2757416"/>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400" i="0" dirty="0">
                <a:solidFill>
                  <a:srgbClr val="FF0000"/>
                </a:solidFill>
                <a:latin typeface="Arial" panose="020B0604020202020204" pitchFamily="34" charset="0"/>
              </a:rPr>
              <a:t>RELATIONSHIP</a:t>
            </a:r>
          </a:p>
        </p:txBody>
      </p:sp>
      <p:sp>
        <p:nvSpPr>
          <p:cNvPr id="12297" name="Text Box 9"/>
          <p:cNvSpPr txBox="1">
            <a:spLocks noChangeArrowheads="1"/>
          </p:cNvSpPr>
          <p:nvPr/>
        </p:nvSpPr>
        <p:spPr bwMode="auto">
          <a:xfrm>
            <a:off x="5818104" y="1597952"/>
            <a:ext cx="2209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buClrTx/>
              <a:buSzTx/>
              <a:buFontTx/>
              <a:buNone/>
            </a:pPr>
            <a:r>
              <a:rPr lang="en-US" altLang="en-US" sz="1600" i="0" dirty="0">
                <a:solidFill>
                  <a:schemeClr val="tx1"/>
                </a:solidFill>
                <a:latin typeface="Arial" panose="020B0604020202020204" pitchFamily="34" charset="0"/>
              </a:rPr>
              <a:t>Scholarship of </a:t>
            </a:r>
            <a:endParaRPr lang="en-US" altLang="en-US" sz="1600" i="0" dirty="0" smtClean="0">
              <a:solidFill>
                <a:schemeClr val="tx1"/>
              </a:solidFill>
              <a:latin typeface="Arial" panose="020B0604020202020204" pitchFamily="34" charset="0"/>
            </a:endParaRPr>
          </a:p>
          <a:p>
            <a:pPr algn="ctr">
              <a:spcBef>
                <a:spcPct val="0"/>
              </a:spcBef>
              <a:buClrTx/>
              <a:buSzTx/>
              <a:buFontTx/>
              <a:buNone/>
            </a:pPr>
            <a:r>
              <a:rPr lang="en-US" altLang="en-US" sz="1600" i="0" dirty="0" smtClean="0">
                <a:solidFill>
                  <a:schemeClr val="tx1"/>
                </a:solidFill>
                <a:latin typeface="Arial" panose="020B0604020202020204" pitchFamily="34" charset="0"/>
              </a:rPr>
              <a:t>Discovery</a:t>
            </a:r>
            <a:r>
              <a:rPr lang="en-US" altLang="en-US" sz="1600" i="0" dirty="0">
                <a:solidFill>
                  <a:schemeClr val="tx1"/>
                </a:solidFill>
                <a:latin typeface="Arial" panose="020B0604020202020204" pitchFamily="34" charset="0"/>
              </a:rPr>
              <a:t>, Integration,</a:t>
            </a:r>
          </a:p>
          <a:p>
            <a:pPr algn="ctr">
              <a:spcBef>
                <a:spcPct val="0"/>
              </a:spcBef>
              <a:buClrTx/>
              <a:buSzTx/>
              <a:buFontTx/>
              <a:buNone/>
            </a:pPr>
            <a:r>
              <a:rPr lang="en-US" altLang="en-US" sz="1600" i="0" dirty="0">
                <a:solidFill>
                  <a:schemeClr val="tx1"/>
                </a:solidFill>
                <a:latin typeface="Arial" panose="020B0604020202020204" pitchFamily="34" charset="0"/>
              </a:rPr>
              <a:t>Application of Knowledge</a:t>
            </a:r>
          </a:p>
        </p:txBody>
      </p:sp>
      <p:sp>
        <p:nvSpPr>
          <p:cNvPr id="12298" name="Text Box 10"/>
          <p:cNvSpPr txBox="1">
            <a:spLocks noChangeArrowheads="1"/>
          </p:cNvSpPr>
          <p:nvPr/>
        </p:nvSpPr>
        <p:spPr bwMode="auto">
          <a:xfrm>
            <a:off x="381000" y="5943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400" i="0">
                <a:solidFill>
                  <a:schemeClr val="tx2"/>
                </a:solidFill>
                <a:latin typeface="Arial" panose="020B0604020202020204" pitchFamily="34" charset="0"/>
              </a:rPr>
              <a:t>low</a:t>
            </a:r>
          </a:p>
        </p:txBody>
      </p:sp>
      <p:sp>
        <p:nvSpPr>
          <p:cNvPr id="12299" name="Text Box 11"/>
          <p:cNvSpPr txBox="1">
            <a:spLocks noChangeArrowheads="1"/>
          </p:cNvSpPr>
          <p:nvPr/>
        </p:nvSpPr>
        <p:spPr bwMode="auto">
          <a:xfrm>
            <a:off x="381000" y="1752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400" i="0">
                <a:solidFill>
                  <a:schemeClr val="tx1"/>
                </a:solidFill>
                <a:latin typeface="Arial" panose="020B0604020202020204" pitchFamily="34" charset="0"/>
              </a:rPr>
              <a:t>high</a:t>
            </a:r>
          </a:p>
        </p:txBody>
      </p:sp>
      <p:sp>
        <p:nvSpPr>
          <p:cNvPr id="12300" name="Line 12"/>
          <p:cNvSpPr>
            <a:spLocks noChangeShapeType="1"/>
          </p:cNvSpPr>
          <p:nvPr/>
        </p:nvSpPr>
        <p:spPr bwMode="auto">
          <a:xfrm>
            <a:off x="1281113" y="6172200"/>
            <a:ext cx="4975225" cy="0"/>
          </a:xfrm>
          <a:prstGeom prst="line">
            <a:avLst/>
          </a:prstGeom>
          <a:noFill/>
          <a:ln w="28575"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1" name="Line 13"/>
          <p:cNvSpPr>
            <a:spLocks noChangeShapeType="1"/>
          </p:cNvSpPr>
          <p:nvPr/>
        </p:nvSpPr>
        <p:spPr bwMode="auto">
          <a:xfrm flipV="1">
            <a:off x="838200" y="2276475"/>
            <a:ext cx="0" cy="3521075"/>
          </a:xfrm>
          <a:prstGeom prst="line">
            <a:avLst/>
          </a:prstGeom>
          <a:noFill/>
          <a:ln w="28575"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Line 14"/>
          <p:cNvSpPr>
            <a:spLocks noChangeShapeType="1"/>
          </p:cNvSpPr>
          <p:nvPr/>
        </p:nvSpPr>
        <p:spPr bwMode="auto">
          <a:xfrm flipV="1">
            <a:off x="1045536" y="2105025"/>
            <a:ext cx="5257800" cy="3810000"/>
          </a:xfrm>
          <a:prstGeom prst="line">
            <a:avLst/>
          </a:prstGeom>
          <a:noFill/>
          <a:ln w="76200" cap="rnd">
            <a:solidFill>
              <a:schemeClr val="tx1"/>
            </a:solidFill>
            <a:prstDash val="sysDot"/>
            <a:round/>
            <a:headEnd type="none" w="sm" len="sm"/>
            <a:tailEnd type="stealth" w="med" len="lg"/>
          </a:ln>
          <a:effectLst>
            <a:outerShdw dist="35921" dir="2700000" algn="ctr" rotWithShape="0">
              <a:schemeClr val="accent1"/>
            </a:outerShdw>
          </a:effectLst>
          <a:extLst>
            <a:ext uri="{909E8E84-426E-40DD-AFC4-6F175D3DCCD1}">
              <a14:hiddenFill xmlns:a14="http://schemas.microsoft.com/office/drawing/2010/main">
                <a:noFill/>
              </a14:hiddenFill>
            </a:ext>
          </a:extLst>
        </p:spPr>
        <p:txBody>
          <a:bodyPr/>
          <a:lstStyle/>
          <a:p>
            <a:endParaRPr lang="en-US"/>
          </a:p>
        </p:txBody>
      </p:sp>
      <p:sp>
        <p:nvSpPr>
          <p:cNvPr id="12303" name="Text Box 15"/>
          <p:cNvSpPr txBox="1">
            <a:spLocks noChangeArrowheads="1"/>
          </p:cNvSpPr>
          <p:nvPr/>
        </p:nvSpPr>
        <p:spPr bwMode="auto">
          <a:xfrm>
            <a:off x="1447800" y="4598988"/>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45791" dir="7421404" algn="ctr" rotWithShape="0">
                    <a:schemeClr val="tx2"/>
                  </a:outerShdw>
                </a:effectLst>
              </a14:hiddenEffects>
            </a:ext>
          </a:extLst>
        </p:spPr>
        <p:txBody>
          <a:bodyPr>
            <a:spAutoFit/>
          </a:bodyPr>
          <a:lstStyle/>
          <a:p>
            <a:pPr algn="ctr">
              <a:spcBef>
                <a:spcPct val="50000"/>
              </a:spcBef>
              <a:buClrTx/>
              <a:buSzTx/>
              <a:buFontTx/>
              <a:buNone/>
            </a:pPr>
            <a:r>
              <a:rPr lang="en-US" altLang="en-US" sz="2400" i="0" dirty="0">
                <a:solidFill>
                  <a:schemeClr val="tx1"/>
                </a:solidFill>
                <a:latin typeface="Arial" panose="020B0604020202020204" pitchFamily="34" charset="0"/>
              </a:rPr>
              <a:t>Information</a:t>
            </a:r>
          </a:p>
        </p:txBody>
      </p:sp>
      <p:sp>
        <p:nvSpPr>
          <p:cNvPr id="12304" name="Text Box 16"/>
          <p:cNvSpPr txBox="1">
            <a:spLocks noChangeArrowheads="1"/>
          </p:cNvSpPr>
          <p:nvPr/>
        </p:nvSpPr>
        <p:spPr bwMode="auto">
          <a:xfrm>
            <a:off x="1524000" y="3001963"/>
            <a:ext cx="1922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53882" dir="8100000" algn="ctr" rotWithShape="0">
                    <a:schemeClr val="tx2"/>
                  </a:outerShdw>
                </a:effectLst>
              </a14:hiddenEffects>
            </a:ext>
          </a:extLst>
        </p:spPr>
        <p:txBody>
          <a:bodyPr>
            <a:spAutoFit/>
          </a:bodyPr>
          <a:lstStyle/>
          <a:p>
            <a:pPr algn="ctr">
              <a:spcBef>
                <a:spcPct val="50000"/>
              </a:spcBef>
              <a:buClrTx/>
              <a:buSzTx/>
              <a:buFontTx/>
              <a:buNone/>
            </a:pPr>
            <a:r>
              <a:rPr lang="en-US" altLang="en-US" sz="2400" i="0" dirty="0">
                <a:solidFill>
                  <a:schemeClr val="tx1"/>
                </a:solidFill>
                <a:latin typeface="Arial" panose="020B0604020202020204" pitchFamily="34" charset="0"/>
              </a:rPr>
              <a:t>Facilitation</a:t>
            </a:r>
          </a:p>
        </p:txBody>
      </p:sp>
      <p:sp>
        <p:nvSpPr>
          <p:cNvPr id="12305" name="Text Box 17"/>
          <p:cNvSpPr txBox="1">
            <a:spLocks noChangeArrowheads="1"/>
          </p:cNvSpPr>
          <p:nvPr/>
        </p:nvSpPr>
        <p:spPr bwMode="auto">
          <a:xfrm>
            <a:off x="3505200" y="2819400"/>
            <a:ext cx="289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45791" dir="7421404" algn="ctr" rotWithShape="0">
                    <a:schemeClr val="tx2"/>
                  </a:outerShdw>
                </a:effectLst>
              </a14:hiddenEffects>
            </a:ext>
          </a:extLst>
        </p:spPr>
        <p:txBody>
          <a:bodyPr>
            <a:spAutoFit/>
          </a:bodyPr>
          <a:lstStyle/>
          <a:p>
            <a:pPr algn="ctr">
              <a:spcBef>
                <a:spcPct val="50000"/>
              </a:spcBef>
              <a:buClrTx/>
              <a:buSzTx/>
              <a:buFontTx/>
              <a:buNone/>
            </a:pPr>
            <a:r>
              <a:rPr lang="en-US" altLang="en-US" sz="2400" i="0">
                <a:solidFill>
                  <a:schemeClr val="tx1"/>
                </a:solidFill>
                <a:latin typeface="Arial" panose="020B0604020202020204" pitchFamily="34" charset="0"/>
              </a:rPr>
              <a:t>Transformational Education</a:t>
            </a:r>
          </a:p>
        </p:txBody>
      </p:sp>
      <p:sp>
        <p:nvSpPr>
          <p:cNvPr id="12306" name="Text Box 18"/>
          <p:cNvSpPr txBox="1">
            <a:spLocks noChangeArrowheads="1"/>
          </p:cNvSpPr>
          <p:nvPr/>
        </p:nvSpPr>
        <p:spPr bwMode="auto">
          <a:xfrm>
            <a:off x="3733800" y="4419600"/>
            <a:ext cx="236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8100" dir="5400000" algn="ctr" rotWithShape="0">
                    <a:schemeClr val="tx2"/>
                  </a:outerShdw>
                </a:effectLst>
              </a14:hiddenEffects>
            </a:ext>
          </a:extLst>
        </p:spPr>
        <p:txBody>
          <a:bodyPr>
            <a:spAutoFit/>
          </a:bodyPr>
          <a:lstStyle/>
          <a:p>
            <a:pPr algn="ctr">
              <a:spcBef>
                <a:spcPct val="50000"/>
              </a:spcBef>
              <a:buClrTx/>
              <a:buSzTx/>
              <a:buFontTx/>
              <a:buNone/>
            </a:pPr>
            <a:r>
              <a:rPr lang="en-US" altLang="en-US" sz="2400" i="0">
                <a:solidFill>
                  <a:schemeClr val="tx1"/>
                </a:solidFill>
                <a:latin typeface="Arial" panose="020B0604020202020204" pitchFamily="34" charset="0"/>
              </a:rPr>
              <a:t>Content Transmission</a:t>
            </a:r>
          </a:p>
        </p:txBody>
      </p:sp>
      <p:sp>
        <p:nvSpPr>
          <p:cNvPr id="12307" name="Text Box 19"/>
          <p:cNvSpPr txBox="1">
            <a:spLocks noChangeArrowheads="1"/>
          </p:cNvSpPr>
          <p:nvPr/>
        </p:nvSpPr>
        <p:spPr bwMode="auto">
          <a:xfrm>
            <a:off x="6324600" y="5943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400" i="0">
                <a:solidFill>
                  <a:schemeClr val="tx1"/>
                </a:solidFill>
                <a:latin typeface="Arial" panose="020B0604020202020204" pitchFamily="34" charset="0"/>
              </a:rPr>
              <a:t>high</a:t>
            </a:r>
          </a:p>
        </p:txBody>
      </p:sp>
      <p:sp>
        <p:nvSpPr>
          <p:cNvPr id="12308" name="Text Box 20"/>
          <p:cNvSpPr txBox="1">
            <a:spLocks noChangeArrowheads="1"/>
          </p:cNvSpPr>
          <p:nvPr/>
        </p:nvSpPr>
        <p:spPr bwMode="auto">
          <a:xfrm rot="-5400000">
            <a:off x="-1411288" y="3849688"/>
            <a:ext cx="3736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400" i="0" dirty="0">
                <a:solidFill>
                  <a:srgbClr val="FF0000"/>
                </a:solidFill>
                <a:latin typeface="Arial" panose="020B0604020202020204" pitchFamily="34" charset="0"/>
              </a:rPr>
              <a:t>PROCESS</a:t>
            </a:r>
          </a:p>
        </p:txBody>
      </p:sp>
      <p:sp>
        <p:nvSpPr>
          <p:cNvPr id="12311" name="Text Box 23"/>
          <p:cNvSpPr txBox="1">
            <a:spLocks noChangeArrowheads="1"/>
          </p:cNvSpPr>
          <p:nvPr/>
        </p:nvSpPr>
        <p:spPr bwMode="auto">
          <a:xfrm>
            <a:off x="7086600" y="6400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1200" b="0" i="0">
                <a:solidFill>
                  <a:schemeClr val="tx1"/>
                </a:solidFill>
                <a:latin typeface="Arial" panose="020B0604020202020204" pitchFamily="34" charset="0"/>
              </a:rPr>
              <a:t>Adapted from Merrill Ewart Model, Process and Content</a:t>
            </a:r>
          </a:p>
        </p:txBody>
      </p:sp>
      <p:sp>
        <p:nvSpPr>
          <p:cNvPr id="12350" name="Rectangle 62"/>
          <p:cNvSpPr>
            <a:spLocks noChangeArrowheads="1"/>
          </p:cNvSpPr>
          <p:nvPr/>
        </p:nvSpPr>
        <p:spPr bwMode="auto">
          <a:xfrm>
            <a:off x="1295400" y="2209800"/>
            <a:ext cx="4876800" cy="3505200"/>
          </a:xfrm>
          <a:prstGeom prst="rect">
            <a:avLst/>
          </a:prstGeom>
          <a:noFill/>
          <a:ln w="952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6394776" y="3303847"/>
            <a:ext cx="2340936"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Complex Issue</a:t>
            </a:r>
          </a:p>
          <a:p>
            <a:pPr marL="285750" indent="-285750">
              <a:buFont typeface="Arial" panose="020B0604020202020204" pitchFamily="34" charset="0"/>
              <a:buChar char="•"/>
            </a:pPr>
            <a:r>
              <a:rPr lang="en-US" dirty="0" smtClean="0"/>
              <a:t>Community of Interest</a:t>
            </a:r>
          </a:p>
          <a:p>
            <a:pPr marL="285750" indent="-285750">
              <a:buFont typeface="Arial" panose="020B0604020202020204" pitchFamily="34" charset="0"/>
              <a:buChar char="•"/>
            </a:pPr>
            <a:r>
              <a:rPr lang="en-US" dirty="0" smtClean="0"/>
              <a:t>Capacity building</a:t>
            </a:r>
          </a:p>
          <a:p>
            <a:pPr marL="285750" indent="-285750">
              <a:buFont typeface="Arial" panose="020B0604020202020204" pitchFamily="34" charset="0"/>
              <a:buChar char="•"/>
            </a:pPr>
            <a:r>
              <a:rPr lang="en-US" dirty="0" smtClean="0"/>
              <a:t>Experimentation</a:t>
            </a:r>
          </a:p>
          <a:p>
            <a:pPr marL="285750" indent="-285750">
              <a:buFont typeface="Arial" panose="020B0604020202020204" pitchFamily="34" charset="0"/>
              <a:buChar char="•"/>
            </a:pPr>
            <a:r>
              <a:rPr lang="en-US" dirty="0" smtClean="0"/>
              <a:t>Evaluation</a:t>
            </a:r>
          </a:p>
          <a:p>
            <a:pPr marL="285750" indent="-285750">
              <a:buFont typeface="Arial" panose="020B0604020202020204" pitchFamily="34" charset="0"/>
              <a:buChar char="•"/>
            </a:pPr>
            <a:r>
              <a:rPr lang="en-US" dirty="0" smtClean="0"/>
              <a:t>Success</a:t>
            </a:r>
            <a:endParaRPr lang="en-US" dirty="0"/>
          </a:p>
        </p:txBody>
      </p:sp>
    </p:spTree>
    <p:extLst>
      <p:ext uri="{BB962C8B-B14F-4D97-AF65-F5344CB8AC3E}">
        <p14:creationId xmlns:p14="http://schemas.microsoft.com/office/powerpoint/2010/main" val="1788030475"/>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30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302"/>
                                        </p:tgtEl>
                                        <p:attrNameLst>
                                          <p:attrName>style.visibility</p:attrName>
                                        </p:attrNameLst>
                                      </p:cBhvr>
                                      <p:to>
                                        <p:strVal val="visible"/>
                                      </p:to>
                                    </p:set>
                                    <p:animEffect transition="in" filter="wipe(down)">
                                      <p:cBhvr>
                                        <p:cTn id="23" dur="500"/>
                                        <p:tgtEl>
                                          <p:spTgt spid="123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229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229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288" fill="hold" nodeType="clickEffect">
                                  <p:stCondLst>
                                    <p:cond delay="0"/>
                                  </p:stCondLst>
                                  <p:childTnLst>
                                    <p:set>
                                      <p:cBhvr>
                                        <p:cTn id="35" dur="1" fill="hold">
                                          <p:stCondLst>
                                            <p:cond delay="0"/>
                                          </p:stCondLst>
                                        </p:cTn>
                                        <p:tgtEl>
                                          <p:spTgt spid="12294"/>
                                        </p:tgtEl>
                                        <p:attrNameLst>
                                          <p:attrName>style.visibility</p:attrName>
                                        </p:attrNameLst>
                                      </p:cBhvr>
                                      <p:to>
                                        <p:strVal val="visible"/>
                                      </p:to>
                                    </p:set>
                                    <p:anim calcmode="lin" valueType="num">
                                      <p:cBhvr>
                                        <p:cTn id="36" dur="500" fill="hold"/>
                                        <p:tgtEl>
                                          <p:spTgt spid="12294"/>
                                        </p:tgtEl>
                                        <p:attrNameLst>
                                          <p:attrName>ppt_w</p:attrName>
                                        </p:attrNameLst>
                                      </p:cBhvr>
                                      <p:tavLst>
                                        <p:tav tm="0">
                                          <p:val>
                                            <p:strVal val="4/3*#ppt_w"/>
                                          </p:val>
                                        </p:tav>
                                        <p:tav tm="100000">
                                          <p:val>
                                            <p:strVal val="#ppt_w"/>
                                          </p:val>
                                        </p:tav>
                                      </p:tavLst>
                                    </p:anim>
                                    <p:anim calcmode="lin" valueType="num">
                                      <p:cBhvr>
                                        <p:cTn id="37" dur="500" fill="hold"/>
                                        <p:tgtEl>
                                          <p:spTgt spid="1229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utoUpdateAnimBg="0"/>
      <p:bldP spid="12297" grpId="0" autoUpdateAnimBg="0"/>
      <p:bldP spid="12302" grpId="0" animBg="1"/>
      <p:bldP spid="12303" grpId="0" autoUpdateAnimBg="0"/>
      <p:bldP spid="12304" grpId="0" autoUpdateAnimBg="0"/>
      <p:bldP spid="12305" grpId="0" autoUpdateAnimBg="0"/>
      <p:bldP spid="1230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 y="38100"/>
            <a:ext cx="9296400" cy="2308324"/>
          </a:xfrm>
          <a:prstGeom prst="rect">
            <a:avLst/>
          </a:prstGeom>
        </p:spPr>
        <p:txBody>
          <a:bodyPr wrap="square">
            <a:spAutoFit/>
          </a:bodyPr>
          <a:lstStyle/>
          <a:p>
            <a:r>
              <a:rPr lang="en-US" sz="7200" b="1" cap="small" dirty="0">
                <a:solidFill>
                  <a:srgbClr val="575F6D"/>
                </a:solidFill>
                <a:ea typeface="+mj-ea"/>
                <a:cs typeface="+mj-cs"/>
              </a:rPr>
              <a:t>Transformational Education</a:t>
            </a:r>
            <a:endParaRPr lang="en-US" dirty="0"/>
          </a:p>
        </p:txBody>
      </p:sp>
      <p:sp>
        <p:nvSpPr>
          <p:cNvPr id="4" name="TextBox 3"/>
          <p:cNvSpPr txBox="1"/>
          <p:nvPr/>
        </p:nvSpPr>
        <p:spPr>
          <a:xfrm>
            <a:off x="304800" y="2346424"/>
            <a:ext cx="8846820" cy="4487382"/>
          </a:xfrm>
          <a:prstGeom prst="rect">
            <a:avLst/>
          </a:prstGeom>
          <a:noFill/>
        </p:spPr>
        <p:txBody>
          <a:bodyPr wrap="square" rtlCol="0">
            <a:spAutoFit/>
          </a:bodyPr>
          <a:lstStyle/>
          <a:p>
            <a:pPr marL="365760" lvl="1">
              <a:spcBef>
                <a:spcPct val="20000"/>
              </a:spcBef>
              <a:buClr>
                <a:schemeClr val="accent1"/>
              </a:buClr>
              <a:buSzPct val="80000"/>
            </a:pPr>
            <a:r>
              <a:rPr lang="en-US" sz="2800" dirty="0"/>
              <a:t>6 Elements:</a:t>
            </a:r>
          </a:p>
          <a:p>
            <a:pPr marL="880110" lvl="1" indent="-514350">
              <a:spcBef>
                <a:spcPct val="20000"/>
              </a:spcBef>
              <a:buClr>
                <a:schemeClr val="accent1"/>
              </a:buClr>
              <a:buSzPct val="80000"/>
              <a:buFont typeface="+mj-lt"/>
              <a:buAutoNum type="arabicPeriod"/>
            </a:pPr>
            <a:r>
              <a:rPr lang="en-US" sz="2800" dirty="0" smtClean="0"/>
              <a:t>Complex </a:t>
            </a:r>
            <a:r>
              <a:rPr lang="en-US" sz="2800" dirty="0"/>
              <a:t>Concerns/Issues</a:t>
            </a:r>
          </a:p>
          <a:p>
            <a:pPr marL="880110" lvl="1" indent="-514350">
              <a:spcBef>
                <a:spcPct val="20000"/>
              </a:spcBef>
              <a:buClr>
                <a:schemeClr val="accent1"/>
              </a:buClr>
              <a:buSzPct val="80000"/>
              <a:buFont typeface="+mj-lt"/>
              <a:buAutoNum type="arabicPeriod"/>
            </a:pPr>
            <a:r>
              <a:rPr lang="en-US" sz="2800" dirty="0" smtClean="0"/>
              <a:t>Communities </a:t>
            </a:r>
            <a:r>
              <a:rPr lang="en-US" sz="2800" dirty="0"/>
              <a:t>of </a:t>
            </a:r>
            <a:r>
              <a:rPr lang="en-US" sz="2800" dirty="0" smtClean="0"/>
              <a:t>Interest/Location/Issue/Diversity</a:t>
            </a:r>
            <a:endParaRPr lang="en-US" sz="2800" dirty="0"/>
          </a:p>
          <a:p>
            <a:pPr marL="880110" lvl="1" indent="-514350">
              <a:spcBef>
                <a:spcPct val="20000"/>
              </a:spcBef>
              <a:buClr>
                <a:schemeClr val="accent1"/>
              </a:buClr>
              <a:buSzPct val="80000"/>
              <a:buFont typeface="+mj-lt"/>
              <a:buAutoNum type="arabicPeriod"/>
            </a:pPr>
            <a:r>
              <a:rPr lang="en-US" sz="2800" dirty="0" smtClean="0"/>
              <a:t>Capacity </a:t>
            </a:r>
            <a:r>
              <a:rPr lang="en-US" sz="2800" dirty="0"/>
              <a:t>Building of Members of Community of Interest</a:t>
            </a:r>
          </a:p>
          <a:p>
            <a:pPr marL="880110" lvl="1" indent="-514350">
              <a:spcBef>
                <a:spcPct val="20000"/>
              </a:spcBef>
              <a:buClr>
                <a:schemeClr val="accent1"/>
              </a:buClr>
              <a:buSzPct val="80000"/>
              <a:buFont typeface="+mj-lt"/>
              <a:buAutoNum type="arabicPeriod"/>
            </a:pPr>
            <a:r>
              <a:rPr lang="en-US" sz="2800" dirty="0" smtClean="0"/>
              <a:t>Experimentation/Examination</a:t>
            </a:r>
            <a:endParaRPr lang="en-US" sz="2800" dirty="0"/>
          </a:p>
          <a:p>
            <a:pPr marL="880110" lvl="1" indent="-514350">
              <a:spcBef>
                <a:spcPct val="20000"/>
              </a:spcBef>
              <a:buClr>
                <a:schemeClr val="accent1"/>
              </a:buClr>
              <a:buSzPct val="80000"/>
              <a:buFont typeface="+mj-lt"/>
              <a:buAutoNum type="arabicPeriod"/>
            </a:pPr>
            <a:r>
              <a:rPr lang="en-US" sz="2800" dirty="0" smtClean="0"/>
              <a:t>Evaluation</a:t>
            </a:r>
            <a:endParaRPr lang="en-US" sz="2800" dirty="0"/>
          </a:p>
          <a:p>
            <a:pPr marL="880110" lvl="1" indent="-514350">
              <a:spcBef>
                <a:spcPct val="20000"/>
              </a:spcBef>
              <a:buClr>
                <a:schemeClr val="accent1"/>
              </a:buClr>
              <a:buSzPct val="80000"/>
              <a:buFont typeface="+mj-lt"/>
              <a:buAutoNum type="arabicPeriod"/>
            </a:pPr>
            <a:r>
              <a:rPr lang="en-US" sz="2800" dirty="0" smtClean="0"/>
              <a:t>Success</a:t>
            </a:r>
            <a:endParaRPr lang="en-US" sz="2800" dirty="0"/>
          </a:p>
        </p:txBody>
      </p:sp>
    </p:spTree>
    <p:extLst>
      <p:ext uri="{BB962C8B-B14F-4D97-AF65-F5344CB8AC3E}">
        <p14:creationId xmlns:p14="http://schemas.microsoft.com/office/powerpoint/2010/main" val="2768149502"/>
      </p:ext>
    </p:extLst>
  </p:cSld>
  <p:clrMapOvr>
    <a:masterClrMapping/>
  </p:clrMapOvr>
  <p:transition spd="slow">
    <p:pull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lstStyle/>
          <a:p>
            <a:pPr marL="0" indent="0">
              <a:buNone/>
            </a:pPr>
            <a:endParaRPr lang="en-US" dirty="0"/>
          </a:p>
        </p:txBody>
      </p:sp>
    </p:spTree>
    <p:extLst>
      <p:ext uri="{BB962C8B-B14F-4D97-AF65-F5344CB8AC3E}">
        <p14:creationId xmlns:p14="http://schemas.microsoft.com/office/powerpoint/2010/main" val="995104076"/>
      </p:ext>
    </p:extLst>
  </p:cSld>
  <p:clrMapOvr>
    <a:masterClrMapping/>
  </p:clrMapOvr>
  <p:transition spd="slow">
    <p:pull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6" y="2209800"/>
            <a:ext cx="9372600" cy="1143000"/>
          </a:xfrm>
        </p:spPr>
        <p:txBody>
          <a:bodyPr>
            <a:noAutofit/>
          </a:bodyPr>
          <a:lstStyle/>
          <a:p>
            <a:r>
              <a:rPr lang="en-US" sz="4000" b="1" dirty="0"/>
              <a:t>What is </a:t>
            </a:r>
            <a:r>
              <a:rPr lang="en-US" sz="7200" b="1" dirty="0"/>
              <a:t>Transformational Education?</a:t>
            </a:r>
          </a:p>
        </p:txBody>
      </p:sp>
      <p:pic>
        <p:nvPicPr>
          <p:cNvPr id="3" name="Picture 2"/>
          <p:cNvPicPr>
            <a:picLocks noChangeAspect="1"/>
          </p:cNvPicPr>
          <p:nvPr/>
        </p:nvPicPr>
        <p:blipFill>
          <a:blip r:embed="rId2"/>
          <a:stretch>
            <a:fillRect/>
          </a:stretch>
        </p:blipFill>
        <p:spPr>
          <a:xfrm>
            <a:off x="5778868" y="2475190"/>
            <a:ext cx="3225064" cy="2926334"/>
          </a:xfrm>
          <a:prstGeom prst="rect">
            <a:avLst/>
          </a:prstGeom>
        </p:spPr>
      </p:pic>
    </p:spTree>
    <p:extLst>
      <p:ext uri="{BB962C8B-B14F-4D97-AF65-F5344CB8AC3E}">
        <p14:creationId xmlns:p14="http://schemas.microsoft.com/office/powerpoint/2010/main" val="2289170478"/>
      </p:ext>
    </p:extLst>
  </p:cSld>
  <p:clrMapOvr>
    <a:masterClrMapping/>
  </p:clrMapOvr>
  <p:transition spd="slow">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295400" y="2209800"/>
            <a:ext cx="2438400" cy="1752600"/>
          </a:xfrm>
          <a:prstGeom prst="rect">
            <a:avLst/>
          </a:prstGeom>
          <a:solidFill>
            <a:schemeClr val="accent3">
              <a:lumMod val="40000"/>
              <a:lumOff val="60000"/>
            </a:schemeClr>
          </a:solidFill>
          <a:ln>
            <a:noFill/>
          </a:ln>
          <a:effectLst/>
        </p:spPr>
        <p:txBody>
          <a:bodyPr wrap="none" anchor="ctr"/>
          <a:lstStyle/>
          <a:p>
            <a:endParaRPr lang="en-US"/>
          </a:p>
        </p:txBody>
      </p:sp>
      <p:sp>
        <p:nvSpPr>
          <p:cNvPr id="12291" name="Rectangle 3"/>
          <p:cNvSpPr>
            <a:spLocks noChangeArrowheads="1"/>
          </p:cNvSpPr>
          <p:nvPr/>
        </p:nvSpPr>
        <p:spPr bwMode="auto">
          <a:xfrm>
            <a:off x="3733800" y="2209800"/>
            <a:ext cx="2438400" cy="1752600"/>
          </a:xfrm>
          <a:prstGeom prst="rect">
            <a:avLst/>
          </a:prstGeom>
          <a:solidFill>
            <a:schemeClr val="accent3">
              <a:lumMod val="60000"/>
              <a:lumOff val="40000"/>
            </a:schemeClr>
          </a:solidFill>
          <a:ln>
            <a:noFill/>
          </a:ln>
          <a:effectLst/>
        </p:spPr>
        <p:txBody>
          <a:bodyPr wrap="none" anchor="ctr"/>
          <a:lstStyle/>
          <a:p>
            <a:endParaRPr lang="en-US"/>
          </a:p>
        </p:txBody>
      </p:sp>
      <p:sp>
        <p:nvSpPr>
          <p:cNvPr id="12292" name="Rectangle 4"/>
          <p:cNvSpPr>
            <a:spLocks noChangeArrowheads="1"/>
          </p:cNvSpPr>
          <p:nvPr/>
        </p:nvSpPr>
        <p:spPr bwMode="auto">
          <a:xfrm>
            <a:off x="1295400" y="3962400"/>
            <a:ext cx="2438400" cy="1752600"/>
          </a:xfrm>
          <a:prstGeom prst="rect">
            <a:avLst/>
          </a:prstGeom>
          <a:solidFill>
            <a:schemeClr val="accent3">
              <a:lumMod val="20000"/>
              <a:lumOff val="80000"/>
            </a:schemeClr>
          </a:solidFill>
          <a:ln>
            <a:noFill/>
          </a:ln>
          <a:effectLst/>
        </p:spPr>
        <p:txBody>
          <a:bodyPr wrap="none" anchor="ctr"/>
          <a:lstStyle/>
          <a:p>
            <a:pPr algn="ctr">
              <a:spcBef>
                <a:spcPct val="0"/>
              </a:spcBef>
              <a:buClrTx/>
              <a:buSzTx/>
              <a:buFontTx/>
              <a:buNone/>
            </a:pPr>
            <a:endParaRPr lang="en-US" altLang="en-US" sz="2400" b="0" i="0">
              <a:solidFill>
                <a:schemeClr val="accent3">
                  <a:lumMod val="20000"/>
                  <a:lumOff val="80000"/>
                </a:schemeClr>
              </a:solidFill>
            </a:endParaRPr>
          </a:p>
        </p:txBody>
      </p:sp>
      <p:sp>
        <p:nvSpPr>
          <p:cNvPr id="12293" name="Rectangle 5"/>
          <p:cNvSpPr>
            <a:spLocks noChangeArrowheads="1"/>
          </p:cNvSpPr>
          <p:nvPr/>
        </p:nvSpPr>
        <p:spPr bwMode="auto">
          <a:xfrm>
            <a:off x="3733800" y="3962400"/>
            <a:ext cx="2438400" cy="1752600"/>
          </a:xfrm>
          <a:prstGeom prst="rect">
            <a:avLst/>
          </a:prstGeom>
          <a:solidFill>
            <a:schemeClr val="accent3">
              <a:lumMod val="40000"/>
              <a:lumOff val="60000"/>
            </a:schemeClr>
          </a:solidFill>
          <a:ln>
            <a:noFill/>
          </a:ln>
          <a:effectLst/>
        </p:spPr>
        <p:txBody>
          <a:bodyPr wrap="none" anchor="ctr"/>
          <a:lstStyle/>
          <a:p>
            <a:endParaRPr lang="en-US"/>
          </a:p>
        </p:txBody>
      </p:sp>
      <p:pic>
        <p:nvPicPr>
          <p:cNvPr id="12294" name="Picture 6" descr="j0255692"/>
          <p:cNvPicPr>
            <a:picLocks noChangeAspect="1" noChangeArrowheads="1"/>
          </p:cNvPicPr>
          <p:nvPr/>
        </p:nvPicPr>
        <p:blipFill>
          <a:blip r:embed="rId3" cstate="print">
            <a:clrChange>
              <a:clrFrom>
                <a:srgbClr val="000000"/>
              </a:clrFrom>
              <a:clrTo>
                <a:srgbClr val="000000">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424353" y="735159"/>
            <a:ext cx="4997302" cy="2724004"/>
          </a:xfrm>
          <a:prstGeom prst="rect">
            <a:avLst/>
          </a:prstGeom>
          <a:noFill/>
          <a:extLst>
            <a:ext uri="{909E8E84-426E-40DD-AFC4-6F175D3DCCD1}">
              <a14:hiddenFill xmlns:a14="http://schemas.microsoft.com/office/drawing/2010/main">
                <a:solidFill>
                  <a:srgbClr val="FFFFFF"/>
                </a:solidFill>
              </a14:hiddenFill>
            </a:ext>
          </a:extLst>
        </p:spPr>
      </p:pic>
      <p:sp>
        <p:nvSpPr>
          <p:cNvPr id="12295" name="Text Box 7"/>
          <p:cNvSpPr txBox="1">
            <a:spLocks noChangeArrowheads="1"/>
          </p:cNvSpPr>
          <p:nvPr/>
        </p:nvSpPr>
        <p:spPr bwMode="auto">
          <a:xfrm>
            <a:off x="2514600" y="6248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400" i="0" dirty="0">
                <a:solidFill>
                  <a:srgbClr val="FF0000"/>
                </a:solidFill>
                <a:latin typeface="Arial" panose="020B0604020202020204" pitchFamily="34" charset="0"/>
              </a:rPr>
              <a:t>CONTENT</a:t>
            </a:r>
          </a:p>
        </p:txBody>
      </p:sp>
      <p:sp>
        <p:nvSpPr>
          <p:cNvPr id="12296" name="Text Box 8"/>
          <p:cNvSpPr txBox="1">
            <a:spLocks noChangeArrowheads="1"/>
          </p:cNvSpPr>
          <p:nvPr/>
        </p:nvSpPr>
        <p:spPr bwMode="auto">
          <a:xfrm>
            <a:off x="6400800" y="31242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400" i="0" dirty="0">
                <a:solidFill>
                  <a:srgbClr val="FF0000"/>
                </a:solidFill>
                <a:latin typeface="Arial" panose="020B0604020202020204" pitchFamily="34" charset="0"/>
              </a:rPr>
              <a:t>RELATIONSHIP</a:t>
            </a:r>
          </a:p>
        </p:txBody>
      </p:sp>
      <p:sp>
        <p:nvSpPr>
          <p:cNvPr id="12297" name="Text Box 9"/>
          <p:cNvSpPr txBox="1">
            <a:spLocks noChangeArrowheads="1"/>
          </p:cNvSpPr>
          <p:nvPr/>
        </p:nvSpPr>
        <p:spPr bwMode="auto">
          <a:xfrm>
            <a:off x="5818104" y="1597952"/>
            <a:ext cx="2209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buClrTx/>
              <a:buSzTx/>
              <a:buFontTx/>
              <a:buNone/>
            </a:pPr>
            <a:r>
              <a:rPr lang="en-US" altLang="en-US" sz="1600" i="0" dirty="0">
                <a:solidFill>
                  <a:schemeClr val="tx1"/>
                </a:solidFill>
                <a:latin typeface="Arial" panose="020B0604020202020204" pitchFamily="34" charset="0"/>
              </a:rPr>
              <a:t>Scholarship of </a:t>
            </a:r>
            <a:endParaRPr lang="en-US" altLang="en-US" sz="1600" i="0" dirty="0" smtClean="0">
              <a:solidFill>
                <a:schemeClr val="tx1"/>
              </a:solidFill>
              <a:latin typeface="Arial" panose="020B0604020202020204" pitchFamily="34" charset="0"/>
            </a:endParaRPr>
          </a:p>
          <a:p>
            <a:pPr algn="ctr">
              <a:spcBef>
                <a:spcPct val="0"/>
              </a:spcBef>
              <a:buClrTx/>
              <a:buSzTx/>
              <a:buFontTx/>
              <a:buNone/>
            </a:pPr>
            <a:r>
              <a:rPr lang="en-US" altLang="en-US" sz="1600" i="0" dirty="0" smtClean="0">
                <a:solidFill>
                  <a:schemeClr val="tx1"/>
                </a:solidFill>
                <a:latin typeface="Arial" panose="020B0604020202020204" pitchFamily="34" charset="0"/>
              </a:rPr>
              <a:t>Discovery</a:t>
            </a:r>
            <a:r>
              <a:rPr lang="en-US" altLang="en-US" sz="1600" i="0" dirty="0">
                <a:solidFill>
                  <a:schemeClr val="tx1"/>
                </a:solidFill>
                <a:latin typeface="Arial" panose="020B0604020202020204" pitchFamily="34" charset="0"/>
              </a:rPr>
              <a:t>, Integration,</a:t>
            </a:r>
          </a:p>
          <a:p>
            <a:pPr algn="ctr">
              <a:spcBef>
                <a:spcPct val="0"/>
              </a:spcBef>
              <a:buClrTx/>
              <a:buSzTx/>
              <a:buFontTx/>
              <a:buNone/>
            </a:pPr>
            <a:r>
              <a:rPr lang="en-US" altLang="en-US" sz="1600" i="0" dirty="0">
                <a:solidFill>
                  <a:schemeClr val="tx1"/>
                </a:solidFill>
                <a:latin typeface="Arial" panose="020B0604020202020204" pitchFamily="34" charset="0"/>
              </a:rPr>
              <a:t>Application of Knowledge</a:t>
            </a:r>
          </a:p>
        </p:txBody>
      </p:sp>
      <p:sp>
        <p:nvSpPr>
          <p:cNvPr id="12298" name="Text Box 10"/>
          <p:cNvSpPr txBox="1">
            <a:spLocks noChangeArrowheads="1"/>
          </p:cNvSpPr>
          <p:nvPr/>
        </p:nvSpPr>
        <p:spPr bwMode="auto">
          <a:xfrm>
            <a:off x="381000" y="5943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400" i="0">
                <a:solidFill>
                  <a:schemeClr val="tx2"/>
                </a:solidFill>
                <a:latin typeface="Arial" panose="020B0604020202020204" pitchFamily="34" charset="0"/>
              </a:rPr>
              <a:t>low</a:t>
            </a:r>
          </a:p>
        </p:txBody>
      </p:sp>
      <p:sp>
        <p:nvSpPr>
          <p:cNvPr id="12299" name="Text Box 11"/>
          <p:cNvSpPr txBox="1">
            <a:spLocks noChangeArrowheads="1"/>
          </p:cNvSpPr>
          <p:nvPr/>
        </p:nvSpPr>
        <p:spPr bwMode="auto">
          <a:xfrm>
            <a:off x="381000" y="1752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400" i="0">
                <a:solidFill>
                  <a:schemeClr val="tx1"/>
                </a:solidFill>
                <a:latin typeface="Arial" panose="020B0604020202020204" pitchFamily="34" charset="0"/>
              </a:rPr>
              <a:t>high</a:t>
            </a:r>
          </a:p>
        </p:txBody>
      </p:sp>
      <p:sp>
        <p:nvSpPr>
          <p:cNvPr id="12300" name="Line 12"/>
          <p:cNvSpPr>
            <a:spLocks noChangeShapeType="1"/>
          </p:cNvSpPr>
          <p:nvPr/>
        </p:nvSpPr>
        <p:spPr bwMode="auto">
          <a:xfrm>
            <a:off x="1281113" y="6172200"/>
            <a:ext cx="4975225" cy="0"/>
          </a:xfrm>
          <a:prstGeom prst="line">
            <a:avLst/>
          </a:prstGeom>
          <a:noFill/>
          <a:ln w="28575"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1" name="Line 13"/>
          <p:cNvSpPr>
            <a:spLocks noChangeShapeType="1"/>
          </p:cNvSpPr>
          <p:nvPr/>
        </p:nvSpPr>
        <p:spPr bwMode="auto">
          <a:xfrm flipV="1">
            <a:off x="838200" y="2276475"/>
            <a:ext cx="0" cy="3521075"/>
          </a:xfrm>
          <a:prstGeom prst="line">
            <a:avLst/>
          </a:prstGeom>
          <a:noFill/>
          <a:ln w="28575"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Line 14"/>
          <p:cNvSpPr>
            <a:spLocks noChangeShapeType="1"/>
          </p:cNvSpPr>
          <p:nvPr/>
        </p:nvSpPr>
        <p:spPr bwMode="auto">
          <a:xfrm flipV="1">
            <a:off x="1045536" y="2105025"/>
            <a:ext cx="5257800" cy="3810000"/>
          </a:xfrm>
          <a:prstGeom prst="line">
            <a:avLst/>
          </a:prstGeom>
          <a:noFill/>
          <a:ln w="76200" cap="rnd">
            <a:solidFill>
              <a:schemeClr val="tx1"/>
            </a:solidFill>
            <a:prstDash val="sysDot"/>
            <a:round/>
            <a:headEnd type="none" w="sm" len="sm"/>
            <a:tailEnd type="stealth" w="med" len="lg"/>
          </a:ln>
          <a:effectLst>
            <a:outerShdw dist="35921" dir="2700000" algn="ctr" rotWithShape="0">
              <a:schemeClr val="accent1"/>
            </a:outerShdw>
          </a:effectLst>
          <a:extLst>
            <a:ext uri="{909E8E84-426E-40DD-AFC4-6F175D3DCCD1}">
              <a14:hiddenFill xmlns:a14="http://schemas.microsoft.com/office/drawing/2010/main">
                <a:noFill/>
              </a14:hiddenFill>
            </a:ext>
          </a:extLst>
        </p:spPr>
        <p:txBody>
          <a:bodyPr/>
          <a:lstStyle/>
          <a:p>
            <a:endParaRPr lang="en-US"/>
          </a:p>
        </p:txBody>
      </p:sp>
      <p:sp>
        <p:nvSpPr>
          <p:cNvPr id="12303" name="Text Box 15"/>
          <p:cNvSpPr txBox="1">
            <a:spLocks noChangeArrowheads="1"/>
          </p:cNvSpPr>
          <p:nvPr/>
        </p:nvSpPr>
        <p:spPr bwMode="auto">
          <a:xfrm>
            <a:off x="1447800" y="4598988"/>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45791" dir="7421404" algn="ctr" rotWithShape="0">
                    <a:schemeClr val="tx2"/>
                  </a:outerShdw>
                </a:effectLst>
              </a14:hiddenEffects>
            </a:ext>
          </a:extLst>
        </p:spPr>
        <p:txBody>
          <a:bodyPr>
            <a:spAutoFit/>
          </a:bodyPr>
          <a:lstStyle/>
          <a:p>
            <a:pPr algn="ctr">
              <a:spcBef>
                <a:spcPct val="50000"/>
              </a:spcBef>
              <a:buClrTx/>
              <a:buSzTx/>
              <a:buFontTx/>
              <a:buNone/>
            </a:pPr>
            <a:r>
              <a:rPr lang="en-US" altLang="en-US" sz="2400" i="0" dirty="0">
                <a:solidFill>
                  <a:schemeClr val="tx1"/>
                </a:solidFill>
                <a:latin typeface="Arial" panose="020B0604020202020204" pitchFamily="34" charset="0"/>
              </a:rPr>
              <a:t>Information</a:t>
            </a:r>
          </a:p>
        </p:txBody>
      </p:sp>
      <p:sp>
        <p:nvSpPr>
          <p:cNvPr id="12304" name="Text Box 16"/>
          <p:cNvSpPr txBox="1">
            <a:spLocks noChangeArrowheads="1"/>
          </p:cNvSpPr>
          <p:nvPr/>
        </p:nvSpPr>
        <p:spPr bwMode="auto">
          <a:xfrm>
            <a:off x="1524000" y="3001963"/>
            <a:ext cx="1922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53882" dir="8100000" algn="ctr" rotWithShape="0">
                    <a:schemeClr val="tx2"/>
                  </a:outerShdw>
                </a:effectLst>
              </a14:hiddenEffects>
            </a:ext>
          </a:extLst>
        </p:spPr>
        <p:txBody>
          <a:bodyPr>
            <a:spAutoFit/>
          </a:bodyPr>
          <a:lstStyle/>
          <a:p>
            <a:pPr algn="ctr">
              <a:spcBef>
                <a:spcPct val="50000"/>
              </a:spcBef>
              <a:buClrTx/>
              <a:buSzTx/>
              <a:buFontTx/>
              <a:buNone/>
            </a:pPr>
            <a:r>
              <a:rPr lang="en-US" altLang="en-US" sz="2400" i="0" dirty="0">
                <a:solidFill>
                  <a:schemeClr val="tx1"/>
                </a:solidFill>
                <a:latin typeface="Arial" panose="020B0604020202020204" pitchFamily="34" charset="0"/>
              </a:rPr>
              <a:t>Facilitation</a:t>
            </a:r>
          </a:p>
        </p:txBody>
      </p:sp>
      <p:sp>
        <p:nvSpPr>
          <p:cNvPr id="12305" name="Text Box 17"/>
          <p:cNvSpPr txBox="1">
            <a:spLocks noChangeArrowheads="1"/>
          </p:cNvSpPr>
          <p:nvPr/>
        </p:nvSpPr>
        <p:spPr bwMode="auto">
          <a:xfrm>
            <a:off x="3505200" y="2819400"/>
            <a:ext cx="289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45791" dir="7421404" algn="ctr" rotWithShape="0">
                    <a:schemeClr val="tx2"/>
                  </a:outerShdw>
                </a:effectLst>
              </a14:hiddenEffects>
            </a:ext>
          </a:extLst>
        </p:spPr>
        <p:txBody>
          <a:bodyPr>
            <a:spAutoFit/>
          </a:bodyPr>
          <a:lstStyle/>
          <a:p>
            <a:pPr algn="ctr">
              <a:spcBef>
                <a:spcPct val="50000"/>
              </a:spcBef>
              <a:buClrTx/>
              <a:buSzTx/>
              <a:buFontTx/>
              <a:buNone/>
            </a:pPr>
            <a:r>
              <a:rPr lang="en-US" altLang="en-US" sz="2400" i="0">
                <a:solidFill>
                  <a:schemeClr val="tx1"/>
                </a:solidFill>
                <a:latin typeface="Arial" panose="020B0604020202020204" pitchFamily="34" charset="0"/>
              </a:rPr>
              <a:t>Transformational Education</a:t>
            </a:r>
          </a:p>
        </p:txBody>
      </p:sp>
      <p:sp>
        <p:nvSpPr>
          <p:cNvPr id="12306" name="Text Box 18"/>
          <p:cNvSpPr txBox="1">
            <a:spLocks noChangeArrowheads="1"/>
          </p:cNvSpPr>
          <p:nvPr/>
        </p:nvSpPr>
        <p:spPr bwMode="auto">
          <a:xfrm>
            <a:off x="3733800" y="4419600"/>
            <a:ext cx="236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8100" dir="5400000" algn="ctr" rotWithShape="0">
                    <a:schemeClr val="tx2"/>
                  </a:outerShdw>
                </a:effectLst>
              </a14:hiddenEffects>
            </a:ext>
          </a:extLst>
        </p:spPr>
        <p:txBody>
          <a:bodyPr>
            <a:spAutoFit/>
          </a:bodyPr>
          <a:lstStyle/>
          <a:p>
            <a:pPr algn="ctr">
              <a:spcBef>
                <a:spcPct val="50000"/>
              </a:spcBef>
              <a:buClrTx/>
              <a:buSzTx/>
              <a:buFontTx/>
              <a:buNone/>
            </a:pPr>
            <a:r>
              <a:rPr lang="en-US" altLang="en-US" sz="2400" i="0">
                <a:solidFill>
                  <a:schemeClr val="tx1"/>
                </a:solidFill>
                <a:latin typeface="Arial" panose="020B0604020202020204" pitchFamily="34" charset="0"/>
              </a:rPr>
              <a:t>Content Transmission</a:t>
            </a:r>
          </a:p>
        </p:txBody>
      </p:sp>
      <p:sp>
        <p:nvSpPr>
          <p:cNvPr id="12307" name="Text Box 19"/>
          <p:cNvSpPr txBox="1">
            <a:spLocks noChangeArrowheads="1"/>
          </p:cNvSpPr>
          <p:nvPr/>
        </p:nvSpPr>
        <p:spPr bwMode="auto">
          <a:xfrm>
            <a:off x="6324600" y="5943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400" i="0">
                <a:solidFill>
                  <a:schemeClr val="tx1"/>
                </a:solidFill>
                <a:latin typeface="Arial" panose="020B0604020202020204" pitchFamily="34" charset="0"/>
              </a:rPr>
              <a:t>high</a:t>
            </a:r>
          </a:p>
        </p:txBody>
      </p:sp>
      <p:sp>
        <p:nvSpPr>
          <p:cNvPr id="12308" name="Text Box 20"/>
          <p:cNvSpPr txBox="1">
            <a:spLocks noChangeArrowheads="1"/>
          </p:cNvSpPr>
          <p:nvPr/>
        </p:nvSpPr>
        <p:spPr bwMode="auto">
          <a:xfrm rot="-5400000">
            <a:off x="-1411288" y="3849688"/>
            <a:ext cx="3736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400" i="0" dirty="0">
                <a:solidFill>
                  <a:srgbClr val="FF0000"/>
                </a:solidFill>
                <a:latin typeface="Arial" panose="020B0604020202020204" pitchFamily="34" charset="0"/>
              </a:rPr>
              <a:t>PROCESS</a:t>
            </a:r>
          </a:p>
        </p:txBody>
      </p:sp>
      <p:sp>
        <p:nvSpPr>
          <p:cNvPr id="12311" name="Text Box 23"/>
          <p:cNvSpPr txBox="1">
            <a:spLocks noChangeArrowheads="1"/>
          </p:cNvSpPr>
          <p:nvPr/>
        </p:nvSpPr>
        <p:spPr bwMode="auto">
          <a:xfrm>
            <a:off x="7086600" y="6400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1200" b="0" i="0">
                <a:solidFill>
                  <a:schemeClr val="tx1"/>
                </a:solidFill>
                <a:latin typeface="Arial" panose="020B0604020202020204" pitchFamily="34" charset="0"/>
              </a:rPr>
              <a:t>Adapted from Merrill Ewart Model, Process and Content</a:t>
            </a:r>
          </a:p>
        </p:txBody>
      </p:sp>
      <p:sp>
        <p:nvSpPr>
          <p:cNvPr id="12350" name="Rectangle 62"/>
          <p:cNvSpPr>
            <a:spLocks noChangeArrowheads="1"/>
          </p:cNvSpPr>
          <p:nvPr/>
        </p:nvSpPr>
        <p:spPr bwMode="auto">
          <a:xfrm>
            <a:off x="1295400" y="2209800"/>
            <a:ext cx="4876800" cy="3505200"/>
          </a:xfrm>
          <a:prstGeom prst="rect">
            <a:avLst/>
          </a:prstGeom>
          <a:noFill/>
          <a:ln w="9525">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565452473"/>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30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302"/>
                                        </p:tgtEl>
                                        <p:attrNameLst>
                                          <p:attrName>style.visibility</p:attrName>
                                        </p:attrNameLst>
                                      </p:cBhvr>
                                      <p:to>
                                        <p:strVal val="visible"/>
                                      </p:to>
                                    </p:set>
                                    <p:animEffect transition="in" filter="wipe(down)">
                                      <p:cBhvr>
                                        <p:cTn id="23" dur="500"/>
                                        <p:tgtEl>
                                          <p:spTgt spid="123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229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229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288" fill="hold" nodeType="clickEffect">
                                  <p:stCondLst>
                                    <p:cond delay="0"/>
                                  </p:stCondLst>
                                  <p:childTnLst>
                                    <p:set>
                                      <p:cBhvr>
                                        <p:cTn id="35" dur="1" fill="hold">
                                          <p:stCondLst>
                                            <p:cond delay="0"/>
                                          </p:stCondLst>
                                        </p:cTn>
                                        <p:tgtEl>
                                          <p:spTgt spid="12294"/>
                                        </p:tgtEl>
                                        <p:attrNameLst>
                                          <p:attrName>style.visibility</p:attrName>
                                        </p:attrNameLst>
                                      </p:cBhvr>
                                      <p:to>
                                        <p:strVal val="visible"/>
                                      </p:to>
                                    </p:set>
                                    <p:anim calcmode="lin" valueType="num">
                                      <p:cBhvr>
                                        <p:cTn id="36" dur="500" fill="hold"/>
                                        <p:tgtEl>
                                          <p:spTgt spid="12294"/>
                                        </p:tgtEl>
                                        <p:attrNameLst>
                                          <p:attrName>ppt_w</p:attrName>
                                        </p:attrNameLst>
                                      </p:cBhvr>
                                      <p:tavLst>
                                        <p:tav tm="0">
                                          <p:val>
                                            <p:strVal val="4/3*#ppt_w"/>
                                          </p:val>
                                        </p:tav>
                                        <p:tav tm="100000">
                                          <p:val>
                                            <p:strVal val="#ppt_w"/>
                                          </p:val>
                                        </p:tav>
                                      </p:tavLst>
                                    </p:anim>
                                    <p:anim calcmode="lin" valueType="num">
                                      <p:cBhvr>
                                        <p:cTn id="37" dur="500" fill="hold"/>
                                        <p:tgtEl>
                                          <p:spTgt spid="1229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utoUpdateAnimBg="0"/>
      <p:bldP spid="12297" grpId="0" autoUpdateAnimBg="0"/>
      <p:bldP spid="12302" grpId="0" animBg="1"/>
      <p:bldP spid="12303" grpId="0" autoUpdateAnimBg="0"/>
      <p:bldP spid="12304" grpId="0" autoUpdateAnimBg="0"/>
      <p:bldP spid="12305" grpId="0" autoUpdateAnimBg="0"/>
      <p:bldP spid="1230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 y="38100"/>
            <a:ext cx="9296400" cy="2308324"/>
          </a:xfrm>
          <a:prstGeom prst="rect">
            <a:avLst/>
          </a:prstGeom>
        </p:spPr>
        <p:txBody>
          <a:bodyPr wrap="square">
            <a:spAutoFit/>
          </a:bodyPr>
          <a:lstStyle/>
          <a:p>
            <a:r>
              <a:rPr lang="en-US" sz="7200" b="1" cap="small" dirty="0">
                <a:solidFill>
                  <a:srgbClr val="575F6D"/>
                </a:solidFill>
                <a:ea typeface="+mj-ea"/>
                <a:cs typeface="+mj-cs"/>
              </a:rPr>
              <a:t>Transformational Education</a:t>
            </a:r>
            <a:endParaRPr lang="en-US" dirty="0"/>
          </a:p>
        </p:txBody>
      </p:sp>
      <p:sp>
        <p:nvSpPr>
          <p:cNvPr id="4" name="TextBox 3"/>
          <p:cNvSpPr txBox="1"/>
          <p:nvPr/>
        </p:nvSpPr>
        <p:spPr>
          <a:xfrm>
            <a:off x="304800" y="2346424"/>
            <a:ext cx="8846820" cy="4487382"/>
          </a:xfrm>
          <a:prstGeom prst="rect">
            <a:avLst/>
          </a:prstGeom>
          <a:noFill/>
        </p:spPr>
        <p:txBody>
          <a:bodyPr wrap="square" rtlCol="0">
            <a:spAutoFit/>
          </a:bodyPr>
          <a:lstStyle/>
          <a:p>
            <a:pPr marL="365760" lvl="1">
              <a:spcBef>
                <a:spcPct val="20000"/>
              </a:spcBef>
              <a:buClr>
                <a:schemeClr val="accent1"/>
              </a:buClr>
              <a:buSzPct val="80000"/>
            </a:pPr>
            <a:r>
              <a:rPr lang="en-US" sz="2800" dirty="0"/>
              <a:t>6 Elements:</a:t>
            </a:r>
          </a:p>
          <a:p>
            <a:pPr marL="880110" lvl="1" indent="-514350">
              <a:spcBef>
                <a:spcPct val="20000"/>
              </a:spcBef>
              <a:buClr>
                <a:schemeClr val="accent1"/>
              </a:buClr>
              <a:buSzPct val="80000"/>
              <a:buFont typeface="+mj-lt"/>
              <a:buAutoNum type="arabicPeriod"/>
            </a:pPr>
            <a:r>
              <a:rPr lang="en-US" sz="2800" dirty="0" smtClean="0"/>
              <a:t>Complex </a:t>
            </a:r>
            <a:r>
              <a:rPr lang="en-US" sz="2800" dirty="0"/>
              <a:t>Concerns/Issues</a:t>
            </a:r>
          </a:p>
          <a:p>
            <a:pPr marL="880110" lvl="1" indent="-514350">
              <a:spcBef>
                <a:spcPct val="20000"/>
              </a:spcBef>
              <a:buClr>
                <a:schemeClr val="accent1"/>
              </a:buClr>
              <a:buSzPct val="80000"/>
              <a:buFont typeface="+mj-lt"/>
              <a:buAutoNum type="arabicPeriod"/>
            </a:pPr>
            <a:r>
              <a:rPr lang="en-US" sz="2800" dirty="0" smtClean="0"/>
              <a:t>Communities </a:t>
            </a:r>
            <a:r>
              <a:rPr lang="en-US" sz="2800" dirty="0"/>
              <a:t>of </a:t>
            </a:r>
            <a:r>
              <a:rPr lang="en-US" sz="2800" dirty="0" smtClean="0"/>
              <a:t>Interest/Location/Issue/Diversity</a:t>
            </a:r>
            <a:endParaRPr lang="en-US" sz="2800" dirty="0"/>
          </a:p>
          <a:p>
            <a:pPr marL="880110" lvl="1" indent="-514350">
              <a:spcBef>
                <a:spcPct val="20000"/>
              </a:spcBef>
              <a:buClr>
                <a:schemeClr val="accent1"/>
              </a:buClr>
              <a:buSzPct val="80000"/>
              <a:buFont typeface="+mj-lt"/>
              <a:buAutoNum type="arabicPeriod"/>
            </a:pPr>
            <a:r>
              <a:rPr lang="en-US" sz="2800" dirty="0" smtClean="0"/>
              <a:t>Capacity </a:t>
            </a:r>
            <a:r>
              <a:rPr lang="en-US" sz="2800" dirty="0"/>
              <a:t>Building of Members of Community of Interest</a:t>
            </a:r>
          </a:p>
          <a:p>
            <a:pPr marL="880110" lvl="1" indent="-514350">
              <a:spcBef>
                <a:spcPct val="20000"/>
              </a:spcBef>
              <a:buClr>
                <a:schemeClr val="accent1"/>
              </a:buClr>
              <a:buSzPct val="80000"/>
              <a:buFont typeface="+mj-lt"/>
              <a:buAutoNum type="arabicPeriod"/>
            </a:pPr>
            <a:r>
              <a:rPr lang="en-US" sz="2800" dirty="0" smtClean="0"/>
              <a:t>Experimentation/Examination</a:t>
            </a:r>
            <a:endParaRPr lang="en-US" sz="2800" dirty="0"/>
          </a:p>
          <a:p>
            <a:pPr marL="880110" lvl="1" indent="-514350">
              <a:spcBef>
                <a:spcPct val="20000"/>
              </a:spcBef>
              <a:buClr>
                <a:schemeClr val="accent1"/>
              </a:buClr>
              <a:buSzPct val="80000"/>
              <a:buFont typeface="+mj-lt"/>
              <a:buAutoNum type="arabicPeriod"/>
            </a:pPr>
            <a:r>
              <a:rPr lang="en-US" sz="2800" dirty="0" smtClean="0"/>
              <a:t>Evaluation</a:t>
            </a:r>
            <a:endParaRPr lang="en-US" sz="2800" dirty="0"/>
          </a:p>
          <a:p>
            <a:pPr marL="880110" lvl="1" indent="-514350">
              <a:spcBef>
                <a:spcPct val="20000"/>
              </a:spcBef>
              <a:buClr>
                <a:schemeClr val="accent1"/>
              </a:buClr>
              <a:buSzPct val="80000"/>
              <a:buFont typeface="+mj-lt"/>
              <a:buAutoNum type="arabicPeriod"/>
            </a:pPr>
            <a:r>
              <a:rPr lang="en-US" sz="2800" dirty="0" smtClean="0"/>
              <a:t>Success</a:t>
            </a:r>
            <a:endParaRPr lang="en-US" sz="2800" dirty="0"/>
          </a:p>
        </p:txBody>
      </p:sp>
    </p:spTree>
    <p:extLst>
      <p:ext uri="{BB962C8B-B14F-4D97-AF65-F5344CB8AC3E}">
        <p14:creationId xmlns:p14="http://schemas.microsoft.com/office/powerpoint/2010/main" val="2470511790"/>
      </p:ext>
    </p:extLst>
  </p:cSld>
  <p:clrMapOvr>
    <a:masterClrMapping/>
  </p:clrMapOvr>
  <p:transition spd="slow">
    <p:pull dir="u"/>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838200"/>
            <a:ext cx="8153400" cy="1477962"/>
          </a:xfrm>
        </p:spPr>
        <p:txBody>
          <a:bodyPr>
            <a:noAutofit/>
          </a:bodyPr>
          <a:lstStyle/>
          <a:p>
            <a:r>
              <a:rPr lang="en-US" sz="7200" b="1" dirty="0"/>
              <a:t>Quotes from the field</a:t>
            </a:r>
          </a:p>
        </p:txBody>
      </p:sp>
      <p:sp>
        <p:nvSpPr>
          <p:cNvPr id="4" name="Content Placeholder 3"/>
          <p:cNvSpPr txBox="1">
            <a:spLocks noGrp="1"/>
          </p:cNvSpPr>
          <p:nvPr>
            <p:ph sz="quarter" idx="1"/>
          </p:nvPr>
        </p:nvSpPr>
        <p:spPr>
          <a:xfrm>
            <a:off x="1417320" y="2747305"/>
            <a:ext cx="7665720" cy="1384995"/>
          </a:xfrm>
          <a:prstGeom prst="rect">
            <a:avLst/>
          </a:prstGeom>
          <a:noFill/>
        </p:spPr>
        <p:txBody>
          <a:bodyPr wrap="square" rtlCol="0">
            <a:spAutoFit/>
          </a:bodyPr>
          <a:lstStyle/>
          <a:p>
            <a:pPr marL="0" indent="0" algn="r">
              <a:buNone/>
            </a:pPr>
            <a:r>
              <a:rPr lang="en-US" sz="2800" i="1" dirty="0" smtClean="0"/>
              <a:t>“Team members are now specifically looking for opportunities to save energy—to cut costs,</a:t>
            </a:r>
            <a:br>
              <a:rPr lang="en-US" sz="2800" i="1" dirty="0" smtClean="0"/>
            </a:br>
            <a:r>
              <a:rPr lang="en-US" sz="2800" i="1" dirty="0" smtClean="0"/>
              <a:t>to benefit the county.”</a:t>
            </a:r>
          </a:p>
        </p:txBody>
      </p:sp>
      <p:sp>
        <p:nvSpPr>
          <p:cNvPr id="5" name="Rectangle 4"/>
          <p:cNvSpPr/>
          <p:nvPr/>
        </p:nvSpPr>
        <p:spPr>
          <a:xfrm>
            <a:off x="121920" y="4185553"/>
            <a:ext cx="6248400" cy="1200329"/>
          </a:xfrm>
          <a:prstGeom prst="rect">
            <a:avLst/>
          </a:prstGeom>
        </p:spPr>
        <p:txBody>
          <a:bodyPr wrap="square">
            <a:spAutoFit/>
          </a:bodyPr>
          <a:lstStyle/>
          <a:p>
            <a:pPr algn="r"/>
            <a:r>
              <a:rPr lang="en-US" i="1" dirty="0"/>
              <a:t>Now people are thinking:  Rather </a:t>
            </a:r>
            <a:r>
              <a:rPr lang="en-US" i="1" dirty="0" smtClean="0"/>
              <a:t>than </a:t>
            </a:r>
            <a:r>
              <a:rPr lang="en-US" i="1" dirty="0"/>
              <a:t>‘something went wrong, we </a:t>
            </a:r>
            <a:r>
              <a:rPr lang="en-US" i="1" dirty="0" err="1"/>
              <a:t>gotta</a:t>
            </a:r>
            <a:r>
              <a:rPr lang="en-US" i="1" dirty="0"/>
              <a:t> fix it’ … instead now we stop and think—is there a better approach, should we think </a:t>
            </a:r>
            <a:br>
              <a:rPr lang="en-US" i="1" dirty="0"/>
            </a:br>
            <a:r>
              <a:rPr lang="en-US" i="1" dirty="0"/>
              <a:t>about this differently?</a:t>
            </a:r>
          </a:p>
        </p:txBody>
      </p:sp>
      <p:sp>
        <p:nvSpPr>
          <p:cNvPr id="6" name="TextBox 5"/>
          <p:cNvSpPr txBox="1"/>
          <p:nvPr/>
        </p:nvSpPr>
        <p:spPr>
          <a:xfrm>
            <a:off x="1447800" y="2316163"/>
            <a:ext cx="6553200" cy="369332"/>
          </a:xfrm>
          <a:prstGeom prst="rect">
            <a:avLst/>
          </a:prstGeom>
          <a:noFill/>
        </p:spPr>
        <p:txBody>
          <a:bodyPr wrap="square" rtlCol="0">
            <a:spAutoFit/>
          </a:bodyPr>
          <a:lstStyle/>
          <a:p>
            <a:r>
              <a:rPr lang="en-US" i="1" dirty="0" smtClean="0"/>
              <a:t>The data point out inefficiencies so we can correct them…</a:t>
            </a:r>
            <a:endParaRPr lang="en-US" i="1" dirty="0"/>
          </a:p>
        </p:txBody>
      </p:sp>
      <p:sp>
        <p:nvSpPr>
          <p:cNvPr id="7" name="TextBox 6"/>
          <p:cNvSpPr txBox="1"/>
          <p:nvPr/>
        </p:nvSpPr>
        <p:spPr>
          <a:xfrm>
            <a:off x="304800" y="5423895"/>
            <a:ext cx="8305800" cy="1569660"/>
          </a:xfrm>
          <a:prstGeom prst="rect">
            <a:avLst/>
          </a:prstGeom>
          <a:noFill/>
        </p:spPr>
        <p:txBody>
          <a:bodyPr wrap="square" rtlCol="0">
            <a:spAutoFit/>
          </a:bodyPr>
          <a:lstStyle/>
          <a:p>
            <a:pPr algn="r"/>
            <a:r>
              <a:rPr lang="en-US" sz="2400" i="1" dirty="0" smtClean="0"/>
              <a:t>Assistance from </a:t>
            </a:r>
            <a:r>
              <a:rPr lang="en-US" sz="2400" i="1" dirty="0" smtClean="0"/>
              <a:t>external </a:t>
            </a:r>
            <a:r>
              <a:rPr lang="en-US" sz="2400" i="1" dirty="0" smtClean="0"/>
              <a:t>partners has been invaluable—we could not have done it without them…  Our facilities staff is excellent but we didn’t have access to the tools before…</a:t>
            </a:r>
            <a:endParaRPr lang="en-US" sz="2400" i="1" dirty="0"/>
          </a:p>
        </p:txBody>
      </p:sp>
    </p:spTree>
    <p:extLst>
      <p:ext uri="{BB962C8B-B14F-4D97-AF65-F5344CB8AC3E}">
        <p14:creationId xmlns:p14="http://schemas.microsoft.com/office/powerpoint/2010/main" val="609988018"/>
      </p:ext>
    </p:extLst>
  </p:cSld>
  <p:clrMapOvr>
    <a:masterClrMapping/>
  </p:clrMapOvr>
  <p:transition spd="slow">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29377" y="2895600"/>
            <a:ext cx="8382000" cy="1143000"/>
          </a:xfrm>
        </p:spPr>
        <p:txBody>
          <a:bodyPr>
            <a:noAutofit/>
          </a:bodyPr>
          <a:lstStyle/>
          <a:p>
            <a:r>
              <a:rPr lang="en-US" sz="4000" b="1" dirty="0" smtClean="0"/>
              <a:t>What is an </a:t>
            </a:r>
            <a:r>
              <a:rPr lang="en-US" sz="9600" b="1" dirty="0" smtClean="0"/>
              <a:t>ENERGY TEAM?</a:t>
            </a:r>
            <a:endParaRPr lang="en-US" sz="9600" b="1" dirty="0"/>
          </a:p>
        </p:txBody>
      </p:sp>
      <p:pic>
        <p:nvPicPr>
          <p:cNvPr id="2" name="Picture 1"/>
          <p:cNvPicPr>
            <a:picLocks noChangeAspect="1"/>
          </p:cNvPicPr>
          <p:nvPr/>
        </p:nvPicPr>
        <p:blipFill>
          <a:blip r:embed="rId2"/>
          <a:stretch>
            <a:fillRect/>
          </a:stretch>
        </p:blipFill>
        <p:spPr>
          <a:xfrm>
            <a:off x="2286000" y="3886200"/>
            <a:ext cx="4468755" cy="1743607"/>
          </a:xfrm>
          <a:prstGeom prst="rect">
            <a:avLst/>
          </a:prstGeom>
        </p:spPr>
      </p:pic>
    </p:spTree>
    <p:extLst>
      <p:ext uri="{BB962C8B-B14F-4D97-AF65-F5344CB8AC3E}">
        <p14:creationId xmlns:p14="http://schemas.microsoft.com/office/powerpoint/2010/main" val="3884249489"/>
      </p:ext>
    </p:extLst>
  </p:cSld>
  <p:clrMapOvr>
    <a:masterClrMapping/>
  </p:clrMapOvr>
  <p:transition spd="slow">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10234"/>
            <a:ext cx="8153400" cy="5559552"/>
          </a:xfrm>
        </p:spPr>
        <p:txBody>
          <a:bodyPr>
            <a:normAutofit/>
          </a:bodyPr>
          <a:lstStyle/>
          <a:p>
            <a:pPr marL="0" indent="0" algn="ctr">
              <a:spcBef>
                <a:spcPct val="0"/>
              </a:spcBef>
              <a:buNone/>
            </a:pPr>
            <a:r>
              <a:rPr lang="en-US" sz="6000" b="1" cap="small" dirty="0" smtClean="0">
                <a:solidFill>
                  <a:schemeClr val="tx2"/>
                </a:solidFill>
                <a:latin typeface="+mj-lt"/>
                <a:ea typeface="+mj-ea"/>
                <a:cs typeface="+mj-cs"/>
              </a:rPr>
              <a:t>Team Membership</a:t>
            </a:r>
            <a:endParaRPr lang="en-US" sz="3600" b="1" cap="small" dirty="0">
              <a:solidFill>
                <a:schemeClr val="tx2"/>
              </a:solidFill>
              <a:latin typeface="+mj-lt"/>
              <a:ea typeface="+mj-ea"/>
              <a:cs typeface="+mj-cs"/>
            </a:endParaRPr>
          </a:p>
          <a:p>
            <a:pPr marL="365760" lvl="1" indent="0">
              <a:buNone/>
            </a:pPr>
            <a:r>
              <a:rPr lang="en-US" sz="2800" dirty="0" smtClean="0"/>
              <a:t>Finance</a:t>
            </a:r>
          </a:p>
          <a:p>
            <a:pPr marL="365760" lvl="1" indent="0">
              <a:buNone/>
            </a:pPr>
            <a:r>
              <a:rPr lang="en-US" sz="2800" dirty="0" smtClean="0"/>
              <a:t>Public Works/Facilities</a:t>
            </a:r>
          </a:p>
          <a:p>
            <a:pPr marL="365760" lvl="1" indent="0">
              <a:buNone/>
            </a:pPr>
            <a:r>
              <a:rPr lang="en-US" sz="2800" dirty="0" smtClean="0"/>
              <a:t>Executive’s Office</a:t>
            </a:r>
          </a:p>
          <a:p>
            <a:pPr marL="365760" lvl="1" indent="0">
              <a:buNone/>
            </a:pPr>
            <a:r>
              <a:rPr lang="en-US" sz="2800" dirty="0" smtClean="0"/>
              <a:t>UW-Extension</a:t>
            </a:r>
          </a:p>
          <a:p>
            <a:pPr marL="365760" lvl="1" indent="0">
              <a:buNone/>
            </a:pPr>
            <a:r>
              <a:rPr lang="en-US" sz="2800" dirty="0" smtClean="0"/>
              <a:t>Utility</a:t>
            </a:r>
          </a:p>
          <a:p>
            <a:pPr marL="365760" lvl="1" indent="0">
              <a:buNone/>
            </a:pPr>
            <a:r>
              <a:rPr lang="en-US" sz="2800" dirty="0" smtClean="0"/>
              <a:t>Focus on Energy</a:t>
            </a:r>
          </a:p>
          <a:p>
            <a:pPr marL="365760" lvl="1" indent="0">
              <a:buNone/>
            </a:pPr>
            <a:r>
              <a:rPr lang="en-US" sz="2800" dirty="0" smtClean="0"/>
              <a:t>Private Contractors (electrical engineers)</a:t>
            </a:r>
          </a:p>
          <a:p>
            <a:pPr marL="365760" lvl="1" indent="0">
              <a:buNone/>
            </a:pPr>
            <a:r>
              <a:rPr lang="en-US" sz="2800" dirty="0" smtClean="0"/>
              <a:t>State Energy Office</a:t>
            </a:r>
          </a:p>
          <a:p>
            <a:pPr marL="0" indent="0">
              <a:buNone/>
            </a:pPr>
            <a:endParaRPr lang="en-US" dirty="0"/>
          </a:p>
        </p:txBody>
      </p:sp>
    </p:spTree>
    <p:extLst>
      <p:ext uri="{BB962C8B-B14F-4D97-AF65-F5344CB8AC3E}">
        <p14:creationId xmlns:p14="http://schemas.microsoft.com/office/powerpoint/2010/main" val="236066159"/>
      </p:ext>
    </p:extLst>
  </p:cSld>
  <p:clrMapOvr>
    <a:masterClrMapping/>
  </p:clrMapOvr>
  <p:transition spd="slow">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noAutofit/>
          </a:bodyPr>
          <a:lstStyle/>
          <a:p>
            <a:pPr algn="ctr"/>
            <a:r>
              <a:rPr lang="en-US" sz="6000" b="1" dirty="0" smtClean="0"/>
              <a:t>Goals</a:t>
            </a:r>
            <a:endParaRPr lang="en-US" sz="6000" b="1" dirty="0"/>
          </a:p>
        </p:txBody>
      </p:sp>
      <p:sp>
        <p:nvSpPr>
          <p:cNvPr id="3" name="Content Placeholder 2"/>
          <p:cNvSpPr>
            <a:spLocks noGrp="1"/>
          </p:cNvSpPr>
          <p:nvPr>
            <p:ph sz="quarter" idx="1"/>
          </p:nvPr>
        </p:nvSpPr>
        <p:spPr>
          <a:xfrm>
            <a:off x="381000" y="1752600"/>
            <a:ext cx="8930640" cy="4873752"/>
          </a:xfrm>
        </p:spPr>
        <p:txBody>
          <a:bodyPr>
            <a:normAutofit/>
          </a:bodyPr>
          <a:lstStyle/>
          <a:p>
            <a:pPr marL="457200" indent="-457200">
              <a:buAutoNum type="arabicPeriod"/>
            </a:pPr>
            <a:r>
              <a:rPr lang="en-US" sz="3500" dirty="0"/>
              <a:t>Budget allocation(s):  </a:t>
            </a:r>
            <a:r>
              <a:rPr lang="en-US" sz="3500" dirty="0" smtClean="0"/>
              <a:t>Execute projects</a:t>
            </a:r>
            <a:endParaRPr lang="en-US" sz="3500" dirty="0"/>
          </a:p>
          <a:p>
            <a:pPr marL="457200" indent="-457200">
              <a:buAutoNum type="arabicPeriod"/>
            </a:pPr>
            <a:r>
              <a:rPr lang="en-US" sz="3500" dirty="0"/>
              <a:t>Building performance: Manage assets</a:t>
            </a:r>
          </a:p>
          <a:p>
            <a:pPr marL="457200" indent="-457200">
              <a:buAutoNum type="arabicPeriod"/>
            </a:pPr>
            <a:r>
              <a:rPr lang="en-US" sz="3500" dirty="0" smtClean="0"/>
              <a:t>Maximize incentives: Receive rebates</a:t>
            </a:r>
            <a:endParaRPr lang="en-US" sz="3500" dirty="0"/>
          </a:p>
          <a:p>
            <a:pPr marL="457200" indent="-457200">
              <a:buAutoNum type="arabicPeriod"/>
            </a:pPr>
            <a:r>
              <a:rPr lang="en-US" sz="3500" dirty="0"/>
              <a:t>Technical capacity: Build </a:t>
            </a:r>
            <a:r>
              <a:rPr lang="en-US" sz="3500" dirty="0" smtClean="0"/>
              <a:t>skills and know-how</a:t>
            </a:r>
            <a:endParaRPr lang="en-US" sz="3500" dirty="0"/>
          </a:p>
          <a:p>
            <a:pPr marL="457200" indent="-457200">
              <a:buAutoNum type="arabicPeriod"/>
            </a:pPr>
            <a:endParaRPr lang="en-US" dirty="0"/>
          </a:p>
          <a:p>
            <a:pPr marL="0" indent="0">
              <a:buNone/>
            </a:pPr>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000882409"/>
      </p:ext>
    </p:extLst>
  </p:cSld>
  <p:clrMapOvr>
    <a:masterClrMapping/>
  </p:clrMapOvr>
  <p:transition spd="slow">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noAutofit/>
          </a:bodyPr>
          <a:lstStyle/>
          <a:p>
            <a:pPr algn="ctr"/>
            <a:r>
              <a:rPr lang="en-US" sz="6000" b="1" dirty="0" smtClean="0"/>
              <a:t>Approaches</a:t>
            </a:r>
            <a:endParaRPr lang="en-US" sz="6000" b="1" dirty="0"/>
          </a:p>
        </p:txBody>
      </p:sp>
      <p:sp>
        <p:nvSpPr>
          <p:cNvPr id="3" name="Content Placeholder 2"/>
          <p:cNvSpPr>
            <a:spLocks noGrp="1"/>
          </p:cNvSpPr>
          <p:nvPr>
            <p:ph sz="quarter" idx="1"/>
          </p:nvPr>
        </p:nvSpPr>
        <p:spPr>
          <a:xfrm>
            <a:off x="152400" y="1676400"/>
            <a:ext cx="8930640" cy="4873752"/>
          </a:xfrm>
        </p:spPr>
        <p:txBody>
          <a:bodyPr>
            <a:normAutofit/>
          </a:bodyPr>
          <a:lstStyle/>
          <a:p>
            <a:pPr marL="457200" lvl="0" indent="-457200">
              <a:buClr>
                <a:srgbClr val="FE8637"/>
              </a:buClr>
              <a:buFont typeface="Wingdings"/>
              <a:buAutoNum type="arabicPeriod"/>
            </a:pPr>
            <a:r>
              <a:rPr lang="en-US" sz="3000" dirty="0">
                <a:solidFill>
                  <a:prstClr val="black"/>
                </a:solidFill>
              </a:rPr>
              <a:t>Morale: Balance plans with accomplishment</a:t>
            </a:r>
          </a:p>
          <a:p>
            <a:pPr marL="457200" lvl="0" indent="-457200">
              <a:buClr>
                <a:srgbClr val="FE8637"/>
              </a:buClr>
              <a:buFont typeface="Wingdings"/>
              <a:buAutoNum type="arabicPeriod"/>
            </a:pPr>
            <a:r>
              <a:rPr lang="en-US" sz="3000" dirty="0">
                <a:solidFill>
                  <a:prstClr val="black"/>
                </a:solidFill>
              </a:rPr>
              <a:t>Learning Environments: Create ‘safe space’</a:t>
            </a:r>
          </a:p>
          <a:p>
            <a:pPr marL="457200" lvl="0" indent="-457200">
              <a:buClr>
                <a:srgbClr val="FE8637"/>
              </a:buClr>
              <a:buFont typeface="Wingdings"/>
              <a:buAutoNum type="arabicPeriod"/>
            </a:pPr>
            <a:r>
              <a:rPr lang="en-US" sz="3000" dirty="0">
                <a:solidFill>
                  <a:prstClr val="black"/>
                </a:solidFill>
              </a:rPr>
              <a:t>Relationships: Build and sustain trust </a:t>
            </a:r>
          </a:p>
          <a:p>
            <a:pPr marL="457200" lvl="0" indent="-457200">
              <a:buClr>
                <a:srgbClr val="FE8637"/>
              </a:buClr>
              <a:buFont typeface="Wingdings"/>
              <a:buAutoNum type="arabicPeriod"/>
            </a:pPr>
            <a:r>
              <a:rPr lang="en-US" sz="3000" dirty="0" smtClean="0">
                <a:solidFill>
                  <a:prstClr val="black"/>
                </a:solidFill>
              </a:rPr>
              <a:t>Capacity-Building </a:t>
            </a:r>
            <a:r>
              <a:rPr lang="en-US" sz="3000" dirty="0">
                <a:solidFill>
                  <a:prstClr val="black"/>
                </a:solidFill>
              </a:rPr>
              <a:t>O</a:t>
            </a:r>
            <a:r>
              <a:rPr lang="en-US" sz="3000" dirty="0" smtClean="0">
                <a:solidFill>
                  <a:prstClr val="black"/>
                </a:solidFill>
              </a:rPr>
              <a:t>ver Time:  </a:t>
            </a:r>
            <a:endParaRPr lang="en-US" dirty="0"/>
          </a:p>
          <a:p>
            <a:pPr marL="0" indent="0" algn="ctr">
              <a:buNone/>
            </a:pPr>
            <a:r>
              <a:rPr lang="en-US" i="1" dirty="0" smtClean="0"/>
              <a:t>We establish short-term goals and find our way step-by-step</a:t>
            </a:r>
            <a:br>
              <a:rPr lang="en-US" i="1" dirty="0" smtClean="0"/>
            </a:br>
            <a:r>
              <a:rPr lang="en-US" i="1" dirty="0" smtClean="0"/>
              <a:t>		“...one bite of the elephant at a time!”</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512707748"/>
      </p:ext>
    </p:extLst>
  </p:cSld>
  <p:clrMapOvr>
    <a:masterClrMapping/>
  </p:clrMapOvr>
  <p:transition spd="slow">
    <p:pull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483</TotalTime>
  <Words>1175</Words>
  <Application>Microsoft Office PowerPoint</Application>
  <PresentationFormat>On-screen Show (4:3)</PresentationFormat>
  <Paragraphs>194</Paragraphs>
  <Slides>16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Calibri</vt:lpstr>
      <vt:lpstr>Century Schoolbook</vt:lpstr>
      <vt:lpstr>Times New Roman</vt:lpstr>
      <vt:lpstr>Wingdings</vt:lpstr>
      <vt:lpstr>Wingdings 2</vt:lpstr>
      <vt:lpstr>Oriel</vt:lpstr>
      <vt:lpstr>Kenosha County Energy Team:</vt:lpstr>
      <vt:lpstr>What is Transformational Education?</vt:lpstr>
      <vt:lpstr>PowerPoint Presentation</vt:lpstr>
      <vt:lpstr>PowerPoint Presentation</vt:lpstr>
      <vt:lpstr>Quotes from the field</vt:lpstr>
      <vt:lpstr>What is an ENERGY TEAM?</vt:lpstr>
      <vt:lpstr>PowerPoint Presentation</vt:lpstr>
      <vt:lpstr>Goals</vt:lpstr>
      <vt:lpstr>Approaches</vt:lpstr>
      <vt:lpstr>Facilitator Role</vt:lpstr>
      <vt:lpstr>Content </vt:lpstr>
      <vt:lpstr>Accomplishments:</vt:lpstr>
      <vt:lpstr>Quotes from the field</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Kenosha County Energy Team</dc:title>
  <dc:creator>Amy Greil</dc:creator>
  <cp:lastModifiedBy>Amy Greil</cp:lastModifiedBy>
  <cp:revision>39</cp:revision>
  <dcterms:created xsi:type="dcterms:W3CDTF">2014-05-13T19:34:46Z</dcterms:created>
  <dcterms:modified xsi:type="dcterms:W3CDTF">2015-03-12T16:44:11Z</dcterms:modified>
</cp:coreProperties>
</file>